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73" r:id="rId7"/>
    <p:sldId id="274" r:id="rId8"/>
    <p:sldId id="260" r:id="rId9"/>
    <p:sldId id="277" r:id="rId10"/>
    <p:sldId id="278" r:id="rId11"/>
    <p:sldId id="275" r:id="rId12"/>
    <p:sldId id="264" r:id="rId13"/>
    <p:sldId id="290" r:id="rId14"/>
    <p:sldId id="279" r:id="rId15"/>
    <p:sldId id="280" r:id="rId16"/>
    <p:sldId id="281" r:id="rId17"/>
    <p:sldId id="292" r:id="rId18"/>
    <p:sldId id="293" r:id="rId19"/>
    <p:sldId id="282" r:id="rId20"/>
    <p:sldId id="283" r:id="rId21"/>
    <p:sldId id="295" r:id="rId22"/>
    <p:sldId id="291" r:id="rId23"/>
    <p:sldId id="284" r:id="rId24"/>
    <p:sldId id="296" r:id="rId25"/>
    <p:sldId id="285" r:id="rId26"/>
    <p:sldId id="286" r:id="rId27"/>
    <p:sldId id="289" r:id="rId28"/>
    <p:sldId id="267" r:id="rId29"/>
    <p:sldId id="262" r:id="rId30"/>
    <p:sldId id="294" r:id="rId31"/>
    <p:sldId id="271" r:id="rId32"/>
  </p:sldIdLst>
  <p:sldSz cx="18288000" cy="10287000"/>
  <p:notesSz cx="6858000" cy="9144000"/>
  <p:embeddedFontLst>
    <p:embeddedFont>
      <p:font typeface="SF_HailSnow" panose="02000503000000000000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CE1"/>
    <a:srgbClr val="0C0735"/>
    <a:srgbClr val="41C5FF"/>
    <a:srgbClr val="63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 autoAdjust="0"/>
    <p:restoredTop sz="94622" autoAdjust="0"/>
  </p:normalViewPr>
  <p:slideViewPr>
    <p:cSldViewPr>
      <p:cViewPr varScale="1">
        <p:scale>
          <a:sx n="29" d="100"/>
          <a:sy n="29" d="100"/>
        </p:scale>
        <p:origin x="78" y="14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6.png"/><Relationship Id="rId10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5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31.pn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0.png"/><Relationship Id="rId5" Type="http://schemas.openxmlformats.org/officeDocument/2006/relationships/image" Target="../media/image29.png"/><Relationship Id="rId1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5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6497300" cy="95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2319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0" y="12319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00" y="12319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400" y="12319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100" y="4394200"/>
            <a:ext cx="1193800" cy="990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500" y="47371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100" y="4737100"/>
            <a:ext cx="254000" cy="254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5651500"/>
            <a:ext cx="51308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6388100"/>
            <a:ext cx="51308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>
            <a:off x="16573500" y="7124700"/>
            <a:ext cx="51308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15000"/>
          </a:blip>
          <a:stretch>
            <a:fillRect/>
          </a:stretch>
        </p:blipFill>
        <p:spPr>
          <a:xfrm rot="-3180000">
            <a:off x="13017500" y="8432800"/>
            <a:ext cx="2476500" cy="2070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2895600"/>
            <a:ext cx="29718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3479800"/>
            <a:ext cx="2971800" cy="101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790700" y="2552700"/>
            <a:ext cx="65151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100" dirty="0">
                <a:latin typeface="SF_HailSnow"/>
              </a:rPr>
              <a:t>React + Vite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73700" y="4089400"/>
            <a:ext cx="85979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900" dirty="0">
                <a:latin typeface="SF_HailSnow"/>
              </a:rPr>
              <a:t>Spring boot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08500" y="5626100"/>
            <a:ext cx="73152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600" b="0" i="0" u="none" strike="noStrike" spc="-200" dirty="0">
                <a:ea typeface="SF_HailSnow"/>
              </a:rPr>
              <a:t>전적</a:t>
            </a:r>
            <a:r>
              <a:rPr lang="en-US" sz="8600" b="0" i="0" u="none" strike="noStrike" spc="-200" dirty="0">
                <a:latin typeface="SF_HailSnow"/>
              </a:rPr>
              <a:t> </a:t>
            </a:r>
            <a:r>
              <a:rPr lang="ko-KR" sz="8600" b="0" i="0" u="none" strike="noStrike" spc="-200" dirty="0">
                <a:ea typeface="SF_HailSnow"/>
              </a:rPr>
              <a:t>검색</a:t>
            </a:r>
            <a:r>
              <a:rPr lang="en-US" sz="8600" b="0" i="0" u="none" strike="noStrike" spc="-200" dirty="0">
                <a:latin typeface="SF_HailSnow"/>
              </a:rPr>
              <a:t> </a:t>
            </a:r>
            <a:r>
              <a:rPr lang="ko-KR" sz="8600" b="0" i="0" u="none" strike="noStrike" spc="-200" dirty="0">
                <a:ea typeface="SF_HailSnow"/>
              </a:rPr>
              <a:t>사이트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91900" y="2311400"/>
            <a:ext cx="622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1000" b="0" i="0" u="none" strike="noStrike" spc="-300">
                <a:solidFill>
                  <a:srgbClr val="DC56A9"/>
                </a:solidFill>
                <a:latin typeface="SF_HailSnow"/>
              </a:rPr>
              <a:t>{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85600" y="54737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>
                <a:solidFill>
                  <a:srgbClr val="FF630E"/>
                </a:solidFill>
                <a:latin typeface="SF_HailSnow"/>
              </a:rPr>
              <a:t>*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5200" y="5626100"/>
            <a:ext cx="1993900" cy="153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600" b="0" i="0" u="none" strike="noStrike" spc="-200">
                <a:solidFill>
                  <a:srgbClr val="41C5FF"/>
                </a:solidFill>
                <a:latin typeface="SF_HailSnow"/>
              </a:rPr>
              <a:t>[     ]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683000" y="1206500"/>
            <a:ext cx="2374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FFFFFF"/>
                </a:solidFill>
                <a:latin typeface="SF_HailSnow"/>
              </a:rPr>
              <a:t>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95200" y="8178800"/>
            <a:ext cx="49784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600" b="0" i="0" u="none" strike="noStrike" dirty="0">
                <a:ea typeface="SF_HailSnow"/>
              </a:rPr>
              <a:t>개발자</a:t>
            </a:r>
            <a:r>
              <a:rPr lang="en-US" sz="2600" b="0" i="0" u="none" strike="noStrike" dirty="0">
                <a:latin typeface="SF_HailSnow"/>
              </a:rPr>
              <a:t> :  </a:t>
            </a:r>
            <a:r>
              <a:rPr lang="ko-KR" sz="2600" b="0" i="0" u="none" strike="noStrike" dirty="0">
                <a:solidFill>
                  <a:srgbClr val="41C5FF"/>
                </a:solidFill>
                <a:ea typeface="SF_HailSnow"/>
              </a:rPr>
              <a:t>김준환</a:t>
            </a:r>
            <a:endParaRPr lang="en-US" altLang="ko-KR" sz="2600" b="0" i="0" u="none" strike="noStrike" dirty="0">
              <a:solidFill>
                <a:srgbClr val="41C5FF"/>
              </a:solidFill>
              <a:ea typeface="SF_HailSnow"/>
            </a:endParaRPr>
          </a:p>
          <a:p>
            <a:pPr lvl="0" algn="r">
              <a:lnSpc>
                <a:spcPct val="124499"/>
              </a:lnSpc>
            </a:pPr>
            <a:r>
              <a:rPr lang="ko-KR" altLang="en-US" sz="2600" b="0" i="0" u="none" strike="noStrike" dirty="0">
                <a:ea typeface="SF_HailSnow"/>
              </a:rPr>
              <a:t>사이트명</a:t>
            </a:r>
            <a:r>
              <a:rPr lang="en-US" altLang="ko-KR" sz="2600" b="0" i="0" u="none" strike="noStrike" dirty="0">
                <a:ea typeface="SF_HailSnow"/>
              </a:rPr>
              <a:t> : </a:t>
            </a:r>
            <a:r>
              <a:rPr lang="en-US" altLang="ko-KR" sz="2600" dirty="0" err="1">
                <a:solidFill>
                  <a:srgbClr val="41C5FF"/>
                </a:solidFill>
                <a:ea typeface="SF_HailSnow"/>
              </a:rPr>
              <a:t>LOLCheSmith</a:t>
            </a:r>
            <a:endParaRPr lang="ko-KR" sz="2600" b="0" i="0" u="none" strike="noStrike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311400" y="8115300"/>
            <a:ext cx="69342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League Of Legends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개인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/2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인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랭크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게임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전적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검색</a:t>
            </a:r>
          </a:p>
          <a:p>
            <a:pPr lvl="0" algn="l">
              <a:lnSpc>
                <a:spcPct val="99600"/>
              </a:lnSpc>
            </a:pPr>
            <a:endParaRPr lang="ko-KR" sz="2400" b="0" i="0" u="none" strike="noStrike" dirty="0">
              <a:solidFill>
                <a:srgbClr val="FFFFFF">
                  <a:alpha val="65098"/>
                </a:srgbClr>
              </a:solidFill>
              <a:ea typeface="SF_HailSn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311400" y="8674100"/>
            <a:ext cx="74168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회원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가입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및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로그인을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통한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사용자들의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자유로운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의견</a:t>
            </a:r>
            <a:r>
              <a:rPr lang="en-US" sz="2400" b="0" i="0" u="none" strike="noStrike" dirty="0">
                <a:solidFill>
                  <a:schemeClr val="tx1">
                    <a:alpha val="65098"/>
                  </a:schemeClr>
                </a:solidFill>
                <a:latin typeface="SF_HailSnow"/>
              </a:rPr>
              <a:t> </a:t>
            </a:r>
            <a:r>
              <a:rPr lang="ko-KR" sz="2400" b="0" i="0" u="none" strike="noStrike" dirty="0">
                <a:solidFill>
                  <a:schemeClr val="tx1">
                    <a:alpha val="65098"/>
                  </a:schemeClr>
                </a:solidFill>
                <a:ea typeface="SF_HailSnow"/>
              </a:rPr>
              <a:t>공유</a:t>
            </a:r>
          </a:p>
          <a:p>
            <a:pPr lvl="0" algn="l">
              <a:lnSpc>
                <a:spcPct val="99600"/>
              </a:lnSpc>
            </a:pPr>
            <a:endParaRPr lang="ko-KR" sz="2400" b="0" i="0" u="none" strike="noStrike" dirty="0">
              <a:solidFill>
                <a:srgbClr val="FFFFFF">
                  <a:alpha val="65098"/>
                </a:srgbClr>
              </a:solidFill>
              <a:ea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6992600" y="-1054100"/>
            <a:ext cx="15113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900" b="0" i="0" u="none" strike="noStrike" spc="-700">
                <a:solidFill>
                  <a:srgbClr val="DC56A9">
                    <a:alpha val="20000"/>
                  </a:srgbClr>
                </a:solidFill>
                <a:latin typeface="SF_HailSnow"/>
              </a:rPr>
              <a:t>{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757400" y="2324100"/>
            <a:ext cx="2489200" cy="534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900" b="0" i="0" u="none" strike="noStrike" spc="-800" dirty="0">
                <a:solidFill>
                  <a:srgbClr val="FF630E">
                    <a:alpha val="20000"/>
                  </a:srgbClr>
                </a:solidFill>
                <a:latin typeface="SF_HailSnow"/>
              </a:rPr>
              <a:t>*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C2F0A-00FF-5631-EFC3-9AEEB553A22A}"/>
              </a:ext>
            </a:extLst>
          </p:cNvPr>
          <p:cNvSpPr txBox="1"/>
          <p:nvPr/>
        </p:nvSpPr>
        <p:spPr>
          <a:xfrm>
            <a:off x="1179337" y="1257300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solidFill>
                  <a:srgbClr val="41C5FF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프로젝트 수행 절차</a:t>
            </a:r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C72FEB50-F167-93C9-30AC-EE73F4335C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40219"/>
              </p:ext>
            </p:extLst>
          </p:nvPr>
        </p:nvGraphicFramePr>
        <p:xfrm>
          <a:off x="3023619" y="2857500"/>
          <a:ext cx="12240762" cy="6713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962">
                  <a:extLst>
                    <a:ext uri="{9D8B030D-6E8A-4147-A177-3AD203B41FA5}">
                      <a16:colId xmlns:a16="http://schemas.microsoft.com/office/drawing/2014/main" val="76630892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388342041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2687361599"/>
                    </a:ext>
                  </a:extLst>
                </a:gridCol>
              </a:tblGrid>
              <a:tr h="500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활동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65251"/>
                  </a:ext>
                </a:extLst>
              </a:tr>
              <a:tr h="1252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프로젝트 기획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03/10(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월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 ~ 03/12(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수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SF_HailSnow" panose="02000503000000000000" charset="-127"/>
                        <a:ea typeface="SF_HailSnow" panose="0200050300000000000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프로젝트 구상 및 계획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7018739"/>
                  </a:ext>
                </a:extLst>
              </a:tr>
              <a:tr h="1192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Riot API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사용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03/12(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수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 ~ 03/17(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월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SF_HailSnow" panose="02000503000000000000" charset="-127"/>
                        <a:ea typeface="SF_HailSnow" panose="0200050300000000000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Riot API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3802376"/>
                  </a:ext>
                </a:extLst>
              </a:tr>
              <a:tr h="1208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API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 수정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03/17(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화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 ~ 03/20(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목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SF_HailSnow" panose="02000503000000000000" charset="-127"/>
                        <a:ea typeface="SF_HailSnow" panose="0200050300000000000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API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제한으로 인한 리뉴얼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607114"/>
                  </a:ext>
                </a:extLst>
              </a:tr>
              <a:tr h="11962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프론트엔드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 개발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03/12(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수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 ~ 03/25(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화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SF_HailSnow" panose="02000503000000000000" charset="-127"/>
                        <a:ea typeface="SF_HailSnow" panose="0200050300000000000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사용자 편의성 개선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UI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507032"/>
                  </a:ext>
                </a:extLst>
              </a:tr>
              <a:tr h="13630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 </a:t>
                      </a:r>
                      <a:r>
                        <a:rPr lang="ko-KR" altLang="en-US" sz="2400" b="1" i="0" dirty="0" err="1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백엔드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 개발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03/12(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수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 ~ 03/24(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월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)</a:t>
                      </a:r>
                      <a:endParaRPr lang="ko-KR" altLang="en-US" sz="2400" b="1" i="0" dirty="0">
                        <a:solidFill>
                          <a:schemeClr val="tx1"/>
                        </a:solidFill>
                        <a:latin typeface="SF_HailSnow" panose="02000503000000000000" charset="-127"/>
                        <a:ea typeface="SF_HailSnow" panose="0200050300000000000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SF_HailSnow" panose="02000503000000000000" charset="-127"/>
                          <a:ea typeface="SF_HailSnow" panose="02000503000000000000" charset="-127"/>
                        </a:rPr>
                        <a:t>로직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05594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918725" y="5935611"/>
            <a:ext cx="8460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8284" y="800761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활용 기술 스택 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7A6D312-88E1-458B-8748-22173BBF1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074" y="1638300"/>
            <a:ext cx="7782426" cy="77824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183F1D-F60E-4D23-83DE-D8D9132A9E90}"/>
              </a:ext>
            </a:extLst>
          </p:cNvPr>
          <p:cNvSpPr txBox="1"/>
          <p:nvPr/>
        </p:nvSpPr>
        <p:spPr>
          <a:xfrm>
            <a:off x="1574800" y="1839494"/>
            <a:ext cx="192405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운영체제</a:t>
            </a:r>
            <a:b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b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r>
              <a:rPr kumimoji="1" lang="ko-KR" altLang="en-US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통합 개발 환경</a:t>
            </a:r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JDK </a:t>
            </a:r>
            <a:r>
              <a:rPr kumimoji="1" lang="ko-KR" altLang="en-US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버전</a:t>
            </a:r>
            <a:b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DB</a:t>
            </a: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2400" b="1" dirty="0" err="1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빌드도구</a:t>
            </a:r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프레임워크</a:t>
            </a:r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ko-KR" altLang="en-US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 SemiBold" panose="02000503000000020004" pitchFamily="2" charset="-127"/>
              </a:rPr>
              <a:t>프론트</a:t>
            </a:r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 SemiBol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 SemiBold" panose="02000503000000020004" pitchFamily="2" charset="-127"/>
            </a:endParaRPr>
          </a:p>
          <a:p>
            <a:pPr algn="r"/>
            <a:r>
              <a:rPr kumimoji="1" lang="ko-KR" altLang="en-US" sz="2400" b="1" dirty="0" err="1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 SemiBold" panose="02000503000000020004" pitchFamily="2" charset="-127"/>
              </a:rPr>
              <a:t>백엔드</a:t>
            </a:r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 SemiBol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DB</a:t>
            </a:r>
          </a:p>
          <a:p>
            <a:pPr algn="r"/>
            <a:endParaRPr kumimoji="1" lang="en-US" altLang="ko-KR" sz="2400" b="1" dirty="0">
              <a:solidFill>
                <a:srgbClr val="7F39E3"/>
              </a:solidFill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pPr algn="r"/>
            <a:r>
              <a:rPr kumimoji="1" lang="en-US" altLang="ko-KR" sz="2400" b="1" dirty="0">
                <a:solidFill>
                  <a:srgbClr val="7F39E3"/>
                </a:solidFill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6F9F2-6624-41E9-9579-F0DEE7931AB2}"/>
              </a:ext>
            </a:extLst>
          </p:cNvPr>
          <p:cNvSpPr txBox="1"/>
          <p:nvPr/>
        </p:nvSpPr>
        <p:spPr>
          <a:xfrm>
            <a:off x="3987800" y="1839494"/>
            <a:ext cx="4256476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window 10 pro</a:t>
            </a:r>
            <a:b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b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IntelliJ</a:t>
            </a:r>
          </a:p>
          <a:p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JDK 21</a:t>
            </a:r>
            <a:b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b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MySQL (</a:t>
            </a:r>
            <a:r>
              <a:rPr kumimoji="1" lang="en-US" altLang="ko-KR" sz="2400" dirty="0" err="1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WorkBench</a:t>
            </a:r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 8.0)</a:t>
            </a:r>
            <a:b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Maven</a:t>
            </a:r>
          </a:p>
          <a:p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Spring boot 3.2.0</a:t>
            </a:r>
          </a:p>
          <a:p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lang="en-US" altLang="ko-KR" sz="2400" dirty="0"/>
              <a:t>React + </a:t>
            </a:r>
            <a:r>
              <a:rPr lang="en-US" altLang="ko-KR" sz="2400" dirty="0" err="1"/>
              <a:t>Vite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Axios</a:t>
            </a:r>
            <a:endParaRPr lang="en-US" altLang="ko-KR" sz="2400" dirty="0"/>
          </a:p>
          <a:p>
            <a:r>
              <a:rPr lang="en-US" altLang="ko-KR" sz="2400" dirty="0"/>
              <a:t>Material UI (MUI), </a:t>
            </a:r>
          </a:p>
          <a:p>
            <a:r>
              <a:rPr lang="ko-KR" altLang="en-US" sz="2400" dirty="0"/>
              <a:t>초기 일부 </a:t>
            </a:r>
            <a:r>
              <a:rPr lang="en-US" altLang="ko-KR" sz="2400" dirty="0"/>
              <a:t>CSS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Spring Boot, Spring Security, </a:t>
            </a:r>
            <a:b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</a:br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Spring Data JPA, Lombok</a:t>
            </a:r>
          </a:p>
          <a:p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Hibernate, </a:t>
            </a:r>
            <a:r>
              <a:rPr kumimoji="1" lang="en-US" altLang="ko-KR" sz="2400" dirty="0" err="1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Mysql</a:t>
            </a:r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endParaRPr kumimoji="1" lang="en-US" altLang="ko-KR" sz="2400" dirty="0">
              <a:latin typeface="SF_HailSnow" panose="02000503000000000000" charset="-127"/>
              <a:ea typeface="SF_HailSnow" panose="02000503000000000000" charset="-127"/>
              <a:cs typeface="Pretendard" panose="02000503000000020004" pitchFamily="2" charset="-127"/>
            </a:endParaRPr>
          </a:p>
          <a:p>
            <a:r>
              <a:rPr kumimoji="1" lang="en-US" altLang="ko-KR" sz="2400" dirty="0">
                <a:latin typeface="SF_HailSnow" panose="02000503000000000000" charset="-127"/>
                <a:ea typeface="SF_HailSnow" panose="02000503000000000000" charset="-127"/>
                <a:cs typeface="Pretendard" panose="02000503000000020004" pitchFamily="2" charset="-127"/>
              </a:rPr>
              <a:t>Riot API</a:t>
            </a:r>
          </a:p>
        </p:txBody>
      </p:sp>
      <p:pic>
        <p:nvPicPr>
          <p:cNvPr id="20" name="Picture 2" descr="윈도우10 운영체제 버전 확인/빌드 번호 확인하는 방법">
            <a:extLst>
              <a:ext uri="{FF2B5EF4-FFF2-40B4-BE49-F238E27FC236}">
                <a16:creationId xmlns:a16="http://schemas.microsoft.com/office/drawing/2014/main" id="{6AFA2DAA-E217-4352-99D3-3E640B74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556" y="2196058"/>
            <a:ext cx="659760" cy="6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4DA0C46-0E1A-41B1-89F7-FAC139550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481" y="2855818"/>
            <a:ext cx="575771" cy="5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3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메인 페이지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006BD9-F4FE-F45B-AE9C-365E65C353B3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54BB8CE-D26A-4F44-B8DB-C8A6C3836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828925"/>
            <a:ext cx="12573000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7EC65-A237-8297-829C-AADAA508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F8F8B44-D42E-B916-6FFA-2A87FB83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8784A99-8A99-D6A8-EA29-7A197BC98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0A12607-487A-F5F0-24B2-EC9CDCD40B2A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 err="1">
                <a:solidFill>
                  <a:srgbClr val="41C5FF"/>
                </a:solidFill>
                <a:ea typeface="SF_HailSnow"/>
              </a:rPr>
              <a:t>크롤링을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 사용한 패치노트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535F26-C3E3-F892-315B-E61CBE3A3E3E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B4F0966-97A1-4B4A-A83C-557025D3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390900"/>
            <a:ext cx="9906000" cy="65458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68CAD7F-E4B0-40F0-BE49-BC0CA28EB839}"/>
              </a:ext>
            </a:extLst>
          </p:cNvPr>
          <p:cNvSpPr/>
          <p:nvPr/>
        </p:nvSpPr>
        <p:spPr>
          <a:xfrm>
            <a:off x="3416301" y="8953499"/>
            <a:ext cx="1466525" cy="12998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7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384464-9A0F-BD9F-9401-563F11DA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099396C-2046-347B-7DB9-311EAE09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A265DA6-50D7-C340-0DB3-2FE139271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82DF9FC-1044-837E-5DE4-849633BDA563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로그인 페이지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FB15F2D-EB91-4675-D9A1-EB1621B4D193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FF4943D-44FD-459D-B19F-E1325D2760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37840"/>
            <a:ext cx="11160369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06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D6D23-2970-E673-36F8-A706D5B14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FD35F83-23B9-32BE-B647-E9652086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4945BF4-AE21-311B-6582-3A4CCE94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6D5E26B-D786-2C0B-D290-6C5B980FCA22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회원가입 페이지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91E40F6-62BC-01FD-9A03-E3AE5AA3EF23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2F175D2-00ED-4CCE-B6D9-C95026BF3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86100"/>
            <a:ext cx="10381957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4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578C7C-2D93-F7CB-84A3-73DC5AD1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CA494B7-1E53-FE7C-629A-69CA2ECF8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03C4B1-BE64-7702-BFAD-414ED1A0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E7B2EDB-0224-97D8-951F-68CA64AAC3BD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회원 가입 실패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– 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중복된 이메일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, 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닉네임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6DE4609-F76D-7C11-81BF-D7B0EFD909EF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9895A397-998B-4EF0-91A1-0154A7BC4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3314701"/>
            <a:ext cx="10223501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1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1CAEB7-2EDD-049D-02DC-8E618B90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9CB5507-3C55-E2E9-2DAB-DB68C0A3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FE3B8-EFC0-DF92-F7DA-D43413C24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C82A416-2DE1-35C4-421A-F30B30F57C5D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로그인 시 화면 변경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로그아웃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, 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닉네임 표시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D888F8D-0284-F17F-012F-680F92AD6737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CAA3B36-26A3-430D-B8D0-5965B04F7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160" y="3515949"/>
            <a:ext cx="1131727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8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0F8928-EBAF-E00E-93F5-B5B5276F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91B6811-3D6A-2226-E461-983568EF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535123-EE58-8E14-9C69-D608CAF99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B900054-3D4D-D4EB-3FF8-C64B2529637D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세션을 사용한 로그인 상태 유지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E356EF-2B6F-0180-7012-C2B6FBDF0908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1B99149-4308-4F6E-8C4F-46701C572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239" y="3205094"/>
            <a:ext cx="11441122" cy="49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1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AC0D0F-6947-CD1F-D16B-85EB0F6A9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3C6E0F1-63B0-DA50-0882-4B454D4A8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407CA9A-53D5-DD99-82CB-399CD17A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E40BE9F-8C84-7D17-4B0F-34D467F8BE8B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목록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AC0D7A-1428-10CB-A6BD-B38F0FE81083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F22CBBA-20F5-4528-855F-F60B75BD5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3005137"/>
            <a:ext cx="11506200" cy="62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47900" y="1346200"/>
            <a:ext cx="18923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altLang="ko-KR" sz="1700" b="0" i="0" u="none" strike="noStrike" dirty="0" err="1">
                <a:latin typeface="SF_HailSnow"/>
              </a:rPr>
              <a:t>LOLCheSmith</a:t>
            </a:r>
            <a:endParaRPr lang="en-US" altLang="ko-KR" sz="1700" b="0" i="0" u="none" strike="noStrike" dirty="0">
              <a:latin typeface="SF_HailSno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47800" y="1079500"/>
            <a:ext cx="3543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dirty="0">
                <a:latin typeface="SF_HailSnow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882900"/>
            <a:ext cx="6108700" cy="297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2743200"/>
            <a:ext cx="8534400" cy="323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000" y="6565900"/>
            <a:ext cx="8534400" cy="297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600" y="4368800"/>
            <a:ext cx="1041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0" y="8051800"/>
            <a:ext cx="1041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997200" y="4445000"/>
            <a:ext cx="13462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21100" y="4102100"/>
            <a:ext cx="375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ea typeface="SF_HailSnow"/>
              </a:rPr>
              <a:t>① </a:t>
            </a:r>
            <a:r>
              <a:rPr lang="ko-KR" sz="4000" b="0" i="0" u="none" strike="noStrike" spc="-100" dirty="0">
                <a:ea typeface="SF_HailSnow"/>
              </a:rPr>
              <a:t>프로젝트</a:t>
            </a:r>
            <a:r>
              <a:rPr lang="en-US" sz="4000" b="0" i="0" u="none" strike="noStrike" spc="-100" dirty="0">
                <a:latin typeface="SF_HailSnow"/>
              </a:rPr>
              <a:t> </a:t>
            </a:r>
            <a:r>
              <a:rPr lang="ko-KR" sz="4000" b="0" i="0" u="none" strike="noStrike" spc="-100" dirty="0">
                <a:ea typeface="SF_HailSnow"/>
              </a:rPr>
              <a:t>개요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36957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rgbClr val="63CF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rgbClr val="41C5FF"/>
                </a:solidFill>
                <a:latin typeface="SF_HailSnow"/>
              </a:rPr>
              <a:t>01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6565900"/>
            <a:ext cx="6108700" cy="297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997200" y="8051800"/>
            <a:ext cx="134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21100" y="7683500"/>
            <a:ext cx="4178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ea typeface="SF_HailSnow"/>
              </a:rPr>
              <a:t>② </a:t>
            </a:r>
            <a:r>
              <a:rPr lang="ko-KR" sz="4000" b="0" i="0" u="none" strike="noStrike" spc="-100" dirty="0">
                <a:ea typeface="SF_HailSnow"/>
              </a:rPr>
              <a:t>수행</a:t>
            </a:r>
            <a:r>
              <a:rPr lang="en-US" sz="4000" b="0" i="0" u="none" strike="noStrike" spc="-100" dirty="0">
                <a:latin typeface="SF_HailSnow"/>
              </a:rPr>
              <a:t> </a:t>
            </a:r>
            <a:r>
              <a:rPr lang="ko-KR" sz="4000" b="0" i="0" u="none" strike="noStrike" spc="-100" dirty="0">
                <a:ea typeface="SF_HailSnow"/>
              </a:rPr>
              <a:t>절차</a:t>
            </a:r>
            <a:r>
              <a:rPr lang="en-US" sz="4000" b="0" i="0" u="none" strike="noStrike" spc="-100" dirty="0">
                <a:latin typeface="SF_HailSnow"/>
              </a:rPr>
              <a:t> </a:t>
            </a:r>
            <a:r>
              <a:rPr lang="ko-KR" sz="4000" b="0" i="0" u="none" strike="noStrike" spc="-100" dirty="0">
                <a:ea typeface="SF_HailSnow"/>
              </a:rPr>
              <a:t>및</a:t>
            </a:r>
            <a:r>
              <a:rPr lang="en-US" sz="4000" b="0" i="0" u="none" strike="noStrike" spc="-100" dirty="0">
                <a:latin typeface="SF_HailSnow"/>
              </a:rPr>
              <a:t> </a:t>
            </a:r>
            <a:r>
              <a:rPr lang="ko-KR" sz="4000" b="0" i="0" u="none" strike="noStrike" spc="-100" dirty="0">
                <a:ea typeface="SF_HailSnow"/>
              </a:rPr>
              <a:t>방법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8200" y="73787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latin typeface="SF_HailSnow"/>
              </a:rPr>
              <a:t>02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144000" y="3054350"/>
            <a:ext cx="75184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①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구현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내용</a:t>
            </a: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②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주제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및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선정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③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개발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동기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및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목표</a:t>
            </a:r>
            <a:r>
              <a:rPr lang="en-US" sz="2900" b="0" i="0" u="none" strike="noStrike" dirty="0">
                <a:latin typeface="SF_HailSnow"/>
              </a:rPr>
              <a:t> / </a:t>
            </a:r>
            <a:r>
              <a:rPr lang="ko-KR" sz="2900" b="0" i="0" u="none" strike="noStrike" dirty="0">
                <a:ea typeface="SF_HailSnow"/>
              </a:rPr>
              <a:t>기획의도</a:t>
            </a: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④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구현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내용</a:t>
            </a:r>
            <a:r>
              <a:rPr lang="en-US" sz="2900" b="0" i="0" u="none" strike="noStrike" dirty="0">
                <a:latin typeface="SF_HailSnow"/>
              </a:rPr>
              <a:t> / </a:t>
            </a:r>
            <a:r>
              <a:rPr lang="ko-KR" sz="2900" b="0" i="0" u="none" strike="noStrike" dirty="0">
                <a:ea typeface="SF_HailSnow"/>
              </a:rPr>
              <a:t>컨셉</a:t>
            </a:r>
            <a:r>
              <a:rPr lang="en-US" sz="2900" b="0" i="0" u="none" strike="noStrike" dirty="0">
                <a:latin typeface="SF_HailSnow"/>
              </a:rPr>
              <a:t> / </a:t>
            </a:r>
            <a:r>
              <a:rPr lang="ko-KR" sz="2900" b="0" i="0" u="none" strike="noStrike" dirty="0">
                <a:ea typeface="SF_HailSnow"/>
              </a:rPr>
              <a:t>연관성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7683500"/>
            <a:ext cx="75184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①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수행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절차</a:t>
            </a: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② </a:t>
            </a:r>
            <a:r>
              <a:rPr lang="ko-KR" sz="2900" b="0" i="0" u="none" strike="noStrike" dirty="0">
                <a:ea typeface="SF_HailSnow"/>
              </a:rPr>
              <a:t>활용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장비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및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재료</a:t>
            </a:r>
          </a:p>
          <a:p>
            <a:pPr lvl="0" algn="l">
              <a:lnSpc>
                <a:spcPct val="124499"/>
              </a:lnSpc>
            </a:pPr>
            <a:endParaRPr lang="ko-KR" sz="2900" b="0" i="0" u="none" strike="noStrike" dirty="0">
              <a:ea typeface="SF_HailSn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0AA6B-C50C-CBF6-9E5C-9AFF95ED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33AB1C2-6F51-B18D-C946-634665364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B86B17-9B21-8F4D-6EC1-F663BEC2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26EF567-B95D-5166-9323-CF84613C4770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등록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2A00E2-37D7-0450-DAB7-DEABE317CCF4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D4796E9-D2E9-483D-B4A5-192704DD6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57488"/>
            <a:ext cx="12420599" cy="67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06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50AA6B-C50C-CBF6-9E5C-9AFF95EDB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33AB1C2-6F51-B18D-C946-634665364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B86B17-9B21-8F4D-6EC1-F663BEC2E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26EF567-B95D-5166-9323-CF84613C4770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등록 완료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D2A00E2-37D7-0450-DAB7-DEABE317CCF4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B3A4DBC-2FE7-4457-8B10-0F13B1B02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3067050"/>
            <a:ext cx="112776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48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461A1-3B1C-D39B-EBFC-2EC409BD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679DE9E-27F9-008D-E773-9A892C67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AA200D6-BD1A-9E2E-F62E-D0C765CB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414B490-44FD-7362-FDBD-84099CE68F62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spc="-100" dirty="0">
                <a:solidFill>
                  <a:srgbClr val="41C5FF"/>
                </a:solidFill>
                <a:ea typeface="SF_HailSnow"/>
              </a:rPr>
              <a:t>상세 페이지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AC4B62-C79B-220C-EA5C-CAE9A8E6781C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C4E2ED7-AFDC-412D-9918-81A0A3627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00" y="2950104"/>
            <a:ext cx="11709400" cy="6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2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2602A-9A31-0910-0DD6-E47B28168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6B05294-0E84-F99D-089D-BE4F880B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8EF488-AE35-BA1F-55F3-A86D82CC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E673F1F-1D80-D7D6-F8CC-BF86D1C97F2D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수정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E73B0F-B229-64DD-B4D2-F5FDF8F1B945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DCC6943-19CB-4D80-8860-F5A49A5EB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3211512"/>
            <a:ext cx="107442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9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92602A-9A31-0910-0DD6-E47B28168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6B05294-0E84-F99D-089D-BE4F880B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8EF488-AE35-BA1F-55F3-A86D82CCD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E673F1F-1D80-D7D6-F8CC-BF86D1C97F2D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수정 완료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CE73B0F-B229-64DD-B4D2-F5FDF8F1B945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B83AF2E-2B1C-4F1C-88F7-660E480A1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860675"/>
            <a:ext cx="1203960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18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56D6B-8B5B-26DA-9759-EFE0E2B60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3378EAE-2C34-3E25-1743-A7566709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CD13C07-7E96-9414-F25E-A38CB97C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3AF71CA-DACF-B31A-5D46-16FD431F06AC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삭제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556C29E-D732-0D7D-A79C-F94DD15F233F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106F2B99-DEBB-4467-BF96-EB80C9249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09333"/>
            <a:ext cx="6604000" cy="6824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1E4F36-D17E-46EC-B803-AA455CFE20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1" y="2603500"/>
            <a:ext cx="6972300" cy="69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2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B7E0D1-F36F-BC3B-FDC4-9EB6B3186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61106D2-D2D9-3BDB-8CA1-419D892BD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A0CD0D1-442B-05A0-7918-E4E3C0DB0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E00C9D6-BC83-7055-74A0-CFE40DE5D99B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게시판 페이지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(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삭제 실패 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– </a:t>
            </a: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다른 사용자</a:t>
            </a:r>
            <a:r>
              <a:rPr lang="en-US" altLang="ko-KR" sz="4000" b="0" i="0" u="none" strike="noStrike" spc="-100" dirty="0">
                <a:solidFill>
                  <a:srgbClr val="41C5FF"/>
                </a:solidFill>
                <a:ea typeface="SF_HailSnow"/>
              </a:rPr>
              <a:t>)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467B825-7A3C-8BD3-3DBC-079437F611F4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9981709-CD3B-4798-85A7-62B342FD4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0" y="3297502"/>
            <a:ext cx="10426699" cy="56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10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856A6E-2372-4D68-936B-DD68CCEC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AE192C2-F80F-6BF0-65AA-0EF3A4E2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04E5F9-348B-E5ED-E9DB-3BB6FE1D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33A58E5-2702-F9F4-9FA5-FCE04FB140CF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전적 검색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B57328-41EC-651B-9B54-32D45F0315F8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3B8E70E-1326-4E3D-9168-F91FC773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0" y="2785004"/>
            <a:ext cx="11823700" cy="66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62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832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8375058"/>
            <a:ext cx="7924800" cy="2540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8255000" y="3276008"/>
            <a:ext cx="2019300" cy="2019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943850" y="2870149"/>
            <a:ext cx="2641600" cy="27749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en-US" sz="8000" b="1" i="0" u="none" strike="noStrike" kern="1000" spc="-100" dirty="0">
                <a:latin typeface="SF_HailSnow"/>
              </a:rPr>
              <a:t>70</a:t>
            </a:r>
          </a:p>
          <a:p>
            <a:pPr lvl="0" algn="ctr"/>
            <a:r>
              <a:rPr lang="en-US" sz="3600" b="0" i="0" u="none" strike="noStrike" kern="1000" spc="-100" dirty="0">
                <a:latin typeface="SF_HailSnow"/>
              </a:rPr>
              <a:t>/</a:t>
            </a:r>
            <a:r>
              <a:rPr lang="en-US" sz="3600" kern="1000" spc="-100" dirty="0">
                <a:latin typeface="SF_HailSnow"/>
              </a:rPr>
              <a:t>100</a:t>
            </a:r>
            <a:endParaRPr lang="en-US" sz="3600" b="0" i="0" u="none" strike="noStrike" kern="1000" spc="-100" dirty="0">
              <a:latin typeface="SF_HailSn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60600" y="8908458"/>
            <a:ext cx="60706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9440"/>
              </a:lnSpc>
            </a:pPr>
            <a:r>
              <a:rPr lang="ko-KR" altLang="en-US" sz="2800" b="0" i="0" u="none" strike="noStrike" spc="-100" dirty="0">
                <a:solidFill>
                  <a:srgbClr val="41C5FF"/>
                </a:solidFill>
                <a:ea typeface="SF_HailSnow"/>
              </a:rPr>
              <a:t>배운 점</a:t>
            </a:r>
            <a:endParaRPr lang="ko-KR" sz="28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71193" y="8921158"/>
            <a:ext cx="6070600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39440"/>
              </a:lnSpc>
            </a:pPr>
            <a:r>
              <a:rPr lang="ko-KR" altLang="en-US" sz="2800" b="0" i="0" u="none" strike="noStrike" spc="-100" dirty="0">
                <a:solidFill>
                  <a:srgbClr val="41C5FF"/>
                </a:solidFill>
                <a:ea typeface="SF_HailSnow"/>
              </a:rPr>
              <a:t>아쉬운 점</a:t>
            </a:r>
            <a:endParaRPr lang="ko-KR" sz="28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8F14C21-B413-8265-0A8E-309504D0E038}"/>
              </a:ext>
            </a:extLst>
          </p:cNvPr>
          <p:cNvSpPr/>
          <p:nvPr/>
        </p:nvSpPr>
        <p:spPr>
          <a:xfrm>
            <a:off x="5308600" y="7105058"/>
            <a:ext cx="7899400" cy="7493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shade val="15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자체 </a:t>
            </a:r>
            <a:r>
              <a:rPr lang="ko-KR" altLang="en-US" dirty="0" err="1"/>
              <a:t>평갸</a:t>
            </a:r>
            <a:r>
              <a:rPr lang="ko-KR" altLang="en-US" dirty="0"/>
              <a:t> 점수</a:t>
            </a: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3C87BC93-7663-897A-1AA7-BE08E8E9487B}"/>
              </a:ext>
            </a:extLst>
          </p:cNvPr>
          <p:cNvSpPr/>
          <p:nvPr/>
        </p:nvSpPr>
        <p:spPr>
          <a:xfrm>
            <a:off x="7585075" y="2606083"/>
            <a:ext cx="3359150" cy="3359150"/>
          </a:xfrm>
          <a:prstGeom prst="donut">
            <a:avLst>
              <a:gd name="adj" fmla="val 6186"/>
            </a:avLst>
          </a:prstGeom>
          <a:solidFill>
            <a:schemeClr val="tx1">
              <a:lumMod val="65000"/>
              <a:lumOff val="3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B3D0F40-A76C-42C4-9E79-D8A172D858A8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 flipV="1">
            <a:off x="5295900" y="8375058"/>
            <a:ext cx="7912100" cy="1270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7A68A07-305A-248B-8762-8E089948D79B}"/>
              </a:ext>
            </a:extLst>
          </p:cNvPr>
          <p:cNvCxnSpPr>
            <a:cxnSpLocks/>
          </p:cNvCxnSpPr>
          <p:nvPr/>
        </p:nvCxnSpPr>
        <p:spPr>
          <a:xfrm flipV="1">
            <a:off x="5295900" y="8375058"/>
            <a:ext cx="0" cy="29210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ED45F24-A2A0-BEE2-18E6-57E33FED5096}"/>
              </a:ext>
            </a:extLst>
          </p:cNvPr>
          <p:cNvCxnSpPr>
            <a:cxnSpLocks/>
          </p:cNvCxnSpPr>
          <p:nvPr/>
        </p:nvCxnSpPr>
        <p:spPr>
          <a:xfrm flipV="1">
            <a:off x="13225866" y="8375058"/>
            <a:ext cx="0" cy="29210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">
            <a:extLst>
              <a:ext uri="{FF2B5EF4-FFF2-40B4-BE49-F238E27FC236}">
                <a16:creationId xmlns:a16="http://schemas.microsoft.com/office/drawing/2014/main" id="{46F4588F-F7F6-6A95-1BE4-A83EA16E8F62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자체 평가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자체 평가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57600" y="3276235"/>
            <a:ext cx="4140200" cy="4448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1.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프론트와 </a:t>
            </a:r>
            <a:r>
              <a:rPr lang="ko-KR" altLang="en-US" sz="2800" b="1" i="0" u="none" strike="noStrike" spc="-100" dirty="0" err="1">
                <a:latin typeface="SF_HailSnow" panose="02000503000000000000" charset="-127"/>
                <a:ea typeface="SF_HailSnow" panose="02000503000000000000" charset="-127"/>
              </a:rPr>
              <a:t>백엔드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 통합 경험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657600" y="4012124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en-US" altLang="ko-KR" sz="1400" b="0" i="0" u="none" strike="noStrike" spc="-100" dirty="0">
                <a:ea typeface="SF_HailSnow"/>
              </a:rPr>
              <a:t> React(Vite)</a:t>
            </a:r>
            <a:r>
              <a:rPr lang="ko-KR" altLang="en-US" sz="1400" b="0" i="0" u="none" strike="noStrike" spc="-100" dirty="0">
                <a:ea typeface="SF_HailSnow"/>
              </a:rPr>
              <a:t>와 </a:t>
            </a:r>
            <a:r>
              <a:rPr lang="en-US" altLang="ko-KR" sz="1400" b="0" i="0" u="none" strike="noStrike" spc="-100" dirty="0">
                <a:ea typeface="SF_HailSnow"/>
              </a:rPr>
              <a:t>Spring Boot </a:t>
            </a:r>
            <a:r>
              <a:rPr lang="ko-KR" altLang="en-US" sz="1400" b="0" i="0" u="none" strike="noStrike" spc="-100" dirty="0">
                <a:ea typeface="SF_HailSnow"/>
              </a:rPr>
              <a:t>를 조합하여 실제 동작하는 </a:t>
            </a:r>
            <a:r>
              <a:rPr lang="ko-KR" altLang="en-US" sz="1400" b="0" i="0" u="none" strike="noStrike" spc="-100" dirty="0" err="1">
                <a:ea typeface="SF_HailSnow"/>
              </a:rPr>
              <a:t>풀스</a:t>
            </a:r>
            <a:r>
              <a:rPr lang="ko-KR" altLang="en-US" sz="1400" spc="-100" dirty="0" err="1">
                <a:ea typeface="SF_HailSnow"/>
              </a:rPr>
              <a:t>택</a:t>
            </a:r>
            <a:r>
              <a:rPr lang="ko-KR" altLang="en-US" sz="1400" spc="-100" dirty="0">
                <a:ea typeface="SF_HailSnow"/>
              </a:rPr>
              <a:t> 웹 서비스를 구현하여</a:t>
            </a:r>
            <a:r>
              <a:rPr lang="en-US" altLang="ko-KR" sz="1400" spc="-100" dirty="0">
                <a:ea typeface="SF_HailSnow"/>
              </a:rPr>
              <a:t>, </a:t>
            </a:r>
            <a:r>
              <a:rPr lang="ko-KR" altLang="en-US" sz="1400" spc="-100" dirty="0">
                <a:ea typeface="SF_HailSnow"/>
              </a:rPr>
              <a:t>두 </a:t>
            </a:r>
            <a:r>
              <a:rPr lang="ko-KR" altLang="en-US" sz="1400" spc="-100" dirty="0" err="1">
                <a:ea typeface="SF_HailSnow"/>
              </a:rPr>
              <a:t>기술간의</a:t>
            </a:r>
            <a:r>
              <a:rPr lang="ko-KR" altLang="en-US" sz="1400" spc="-100" dirty="0">
                <a:ea typeface="SF_HailSnow"/>
              </a:rPr>
              <a:t>  </a:t>
            </a:r>
            <a:r>
              <a:rPr lang="en-US" altLang="ko-KR" sz="1400" spc="-100" dirty="0">
                <a:ea typeface="SF_HailSnow"/>
              </a:rPr>
              <a:t>API </a:t>
            </a:r>
            <a:r>
              <a:rPr lang="ko-KR" altLang="en-US" sz="1400" spc="-100" dirty="0">
                <a:ea typeface="SF_HailSnow"/>
              </a:rPr>
              <a:t>연동을 및 데이터 처리 흐름을 익힐 수 있었습니다</a:t>
            </a:r>
            <a:r>
              <a:rPr lang="en-US" altLang="ko-KR" sz="1400" spc="-100" dirty="0">
                <a:ea typeface="SF_HailSnow"/>
              </a:rPr>
              <a:t>..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94800" y="3276235"/>
            <a:ext cx="4140200" cy="4770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4.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다양한 인증 및 게시판 기능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94800" y="3922859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altLang="en-US" sz="1400" b="0" i="0" u="none" strike="noStrike" spc="-100" dirty="0">
                <a:ea typeface="SF_HailSnow"/>
              </a:rPr>
              <a:t>로그인 및 회원가입 기능에 이메일 인증</a:t>
            </a:r>
            <a:r>
              <a:rPr lang="en-US" altLang="ko-KR" sz="1400" b="0" i="0" u="none" strike="noStrike" spc="-100" dirty="0">
                <a:ea typeface="SF_HailSnow"/>
              </a:rPr>
              <a:t>, </a:t>
            </a:r>
            <a:r>
              <a:rPr lang="ko-KR" altLang="en-US" sz="1400" b="0" i="0" u="none" strike="noStrike" spc="-100" dirty="0">
                <a:ea typeface="SF_HailSnow"/>
              </a:rPr>
              <a:t>중복 </a:t>
            </a:r>
            <a:r>
              <a:rPr lang="ko-KR" altLang="en-US" sz="1400" b="0" i="0" u="none" strike="noStrike" spc="-100" dirty="0" err="1">
                <a:ea typeface="SF_HailSnow"/>
              </a:rPr>
              <a:t>검사등을</a:t>
            </a:r>
            <a:r>
              <a:rPr lang="ko-KR" altLang="en-US" sz="1400" b="0" i="0" u="none" strike="noStrike" spc="-100" dirty="0">
                <a:ea typeface="SF_HailSnow"/>
              </a:rPr>
              <a:t> 추가하여 사용자 관리를 강화했으며</a:t>
            </a:r>
            <a:r>
              <a:rPr lang="en-US" altLang="ko-KR" sz="1400" b="0" i="0" u="none" strike="noStrike" spc="-100" dirty="0">
                <a:ea typeface="SF_HailSnow"/>
              </a:rPr>
              <a:t>, </a:t>
            </a:r>
            <a:r>
              <a:rPr lang="ko-KR" altLang="en-US" sz="1400" spc="-100" dirty="0">
                <a:ea typeface="SF_HailSnow"/>
              </a:rPr>
              <a:t>이미지 업로드와 게시판 </a:t>
            </a:r>
            <a:r>
              <a:rPr lang="en-US" altLang="ko-KR" sz="1400" spc="-100" dirty="0">
                <a:ea typeface="SF_HailSnow"/>
              </a:rPr>
              <a:t>CRUD </a:t>
            </a:r>
            <a:r>
              <a:rPr lang="ko-KR" altLang="en-US" sz="1400" spc="-100" dirty="0">
                <a:ea typeface="SF_HailSnow"/>
              </a:rPr>
              <a:t>기능을 통해 </a:t>
            </a:r>
            <a:r>
              <a:rPr lang="ko-KR" altLang="en-US" sz="1400" spc="-100" dirty="0" err="1">
                <a:ea typeface="SF_HailSnow"/>
              </a:rPr>
              <a:t>풀스택</a:t>
            </a:r>
            <a:r>
              <a:rPr lang="ko-KR" altLang="en-US" sz="1400" spc="-100" dirty="0">
                <a:ea typeface="SF_HailSnow"/>
              </a:rPr>
              <a:t> </a:t>
            </a:r>
            <a:r>
              <a:rPr lang="ko-KR" altLang="en-US" sz="1400" spc="-100" dirty="0" err="1">
                <a:ea typeface="SF_HailSnow"/>
              </a:rPr>
              <a:t>개발자로서의</a:t>
            </a:r>
            <a:r>
              <a:rPr lang="ko-KR" altLang="en-US" sz="1400" spc="-100" dirty="0">
                <a:ea typeface="SF_HailSnow"/>
              </a:rPr>
              <a:t> 역량을 확장하였습니다</a:t>
            </a:r>
            <a:r>
              <a:rPr lang="en-US" altLang="ko-KR" sz="1400" spc="-100" dirty="0">
                <a:ea typeface="SF_HailSnow"/>
              </a:rPr>
              <a:t>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57600" y="5613401"/>
            <a:ext cx="3086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2.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외부 </a:t>
            </a: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API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활용 능력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657600" y="6298125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en-US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Riot Api</a:t>
            </a:r>
            <a:r>
              <a:rPr lang="ko-KR" altLang="en-US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와 같은 외부 데이터를 적극적으로 활용하여 데이터를 효과적으로 처리하고 </a:t>
            </a:r>
            <a:r>
              <a:rPr lang="en-US" altLang="ko-KR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UI</a:t>
            </a:r>
            <a:r>
              <a:rPr lang="ko-KR" altLang="en-US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에 반영하는 방법을 익혔습니다</a:t>
            </a:r>
            <a:r>
              <a:rPr lang="en-US" altLang="ko-KR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.</a:t>
            </a:r>
            <a:endParaRPr lang="en-US" sz="1400" b="0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657600" y="7683501"/>
            <a:ext cx="4699000" cy="4968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3.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사용자 중심의 </a:t>
            </a:r>
            <a:r>
              <a:rPr lang="en-US" altLang="ko-KR" sz="2800" b="1" spc="-100" dirty="0">
                <a:latin typeface="SF_HailSnow" panose="02000503000000000000" charset="-127"/>
                <a:ea typeface="SF_HailSnow" panose="02000503000000000000" charset="-127"/>
              </a:rPr>
              <a:t>UI/UX </a:t>
            </a:r>
            <a:r>
              <a:rPr lang="ko-KR" altLang="en-US" sz="2800" b="1" spc="-100" dirty="0">
                <a:latin typeface="SF_HailSnow" panose="02000503000000000000" charset="-127"/>
                <a:ea typeface="SF_HailSnow" panose="02000503000000000000" charset="-127"/>
              </a:rPr>
              <a:t>개선 노력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57600" y="8349497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altLang="en-US" sz="1400" spc="-100" dirty="0">
                <a:latin typeface="SF_HailSnow"/>
                <a:ea typeface="SF_HailSnow"/>
              </a:rPr>
              <a:t>사용자의 검색 경험을 향상하기 위해 여러 전적 사이트의 실제 서비스를 벤치 마킹하고</a:t>
            </a:r>
            <a:r>
              <a:rPr lang="en-US" altLang="ko-KR" sz="1400" spc="-100" dirty="0">
                <a:latin typeface="SF_HailSnow"/>
                <a:ea typeface="SF_HailSnow"/>
              </a:rPr>
              <a:t>, </a:t>
            </a:r>
            <a:r>
              <a:rPr lang="ko-KR" altLang="en-US" sz="1400" spc="-100" dirty="0">
                <a:latin typeface="SF_HailSnow"/>
                <a:ea typeface="SF_HailSnow"/>
              </a:rPr>
              <a:t>이를 프로젝트에 반영하여 직관적이고 친숙한 디자인으로 구현하도록 노력하였습니다</a:t>
            </a:r>
            <a:r>
              <a:rPr lang="en-US" altLang="ko-KR" sz="1400" spc="-100" dirty="0">
                <a:latin typeface="SF_HailSnow"/>
                <a:ea typeface="SF_HailSnow"/>
              </a:rPr>
              <a:t>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194800" y="5524136"/>
            <a:ext cx="3810000" cy="439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5. </a:t>
            </a:r>
            <a:r>
              <a:rPr lang="ko-KR" altLang="en-US" sz="2800" b="1" i="0" u="none" strike="noStrike" spc="-100" dirty="0" err="1">
                <a:latin typeface="SF_HailSnow" panose="02000503000000000000" charset="-127"/>
                <a:ea typeface="SF_HailSnow" panose="02000503000000000000" charset="-127"/>
              </a:rPr>
              <a:t>크롤링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 및 데이터 자동화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194800" y="6208860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en-US" altLang="ko-KR" sz="1400" b="0" i="0" u="none" strike="noStrike" spc="-100" dirty="0">
                <a:ea typeface="SF_HailSnow"/>
              </a:rPr>
              <a:t>Selenium </a:t>
            </a:r>
            <a:r>
              <a:rPr lang="ko-KR" altLang="en-US" sz="1400" b="0" i="0" u="none" strike="noStrike" spc="-100" dirty="0">
                <a:ea typeface="SF_HailSnow"/>
              </a:rPr>
              <a:t>을 이용한 주기적인 패치노트 </a:t>
            </a:r>
            <a:r>
              <a:rPr lang="ko-KR" altLang="en-US" sz="1400" b="0" i="0" u="none" strike="noStrike" spc="-100" dirty="0" err="1">
                <a:ea typeface="SF_HailSnow"/>
              </a:rPr>
              <a:t>크롤링</a:t>
            </a:r>
            <a:r>
              <a:rPr lang="ko-KR" altLang="en-US" sz="1400" b="0" i="0" u="none" strike="noStrike" spc="-100" dirty="0">
                <a:ea typeface="SF_HailSnow"/>
              </a:rPr>
              <a:t> 기능을 구현하여 최신 정보를 자동으로 업데이트 하는 시스템을 구축하는 경험을 얻었습니다</a:t>
            </a:r>
            <a:r>
              <a:rPr lang="en-US" altLang="ko-KR" sz="1400" b="0" i="0" u="none" strike="noStrike" spc="-100" dirty="0">
                <a:ea typeface="SF_HailSnow"/>
              </a:rPr>
              <a:t>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74AA05-2447-624B-C990-3743F7FBAB75}"/>
              </a:ext>
            </a:extLst>
          </p:cNvPr>
          <p:cNvSpPr txBox="1"/>
          <p:nvPr/>
        </p:nvSpPr>
        <p:spPr>
          <a:xfrm>
            <a:off x="14979650" y="1131957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SF_HailSnow" panose="02000503000000000000" charset="-127"/>
                <a:ea typeface="SF_HailSnow" panose="02000503000000000000" charset="-127"/>
              </a:rPr>
              <a:t>배운 점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1079500"/>
            <a:ext cx="3543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dirty="0">
                <a:latin typeface="SF_HailSnow"/>
              </a:rPr>
              <a:t>CONTENTS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882900"/>
            <a:ext cx="6108700" cy="2971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0" y="2743200"/>
            <a:ext cx="8534400" cy="3238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0" y="6565900"/>
            <a:ext cx="8534400" cy="297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4368800"/>
            <a:ext cx="10414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0" y="8051800"/>
            <a:ext cx="10414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997200" y="4445000"/>
            <a:ext cx="1346200" cy="3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721100" y="4102100"/>
            <a:ext cx="37592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ea typeface="SF_HailSnow"/>
              </a:rPr>
              <a:t>③ </a:t>
            </a:r>
            <a:r>
              <a:rPr lang="ko-KR" sz="4000" b="0" i="0" u="none" strike="noStrike" spc="-100" dirty="0">
                <a:ea typeface="SF_HailSnow"/>
              </a:rPr>
              <a:t>수행경과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95500" y="36957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rgbClr val="41C5FF"/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rgbClr val="41C5FF"/>
                </a:solidFill>
                <a:latin typeface="SF_HailSnow"/>
              </a:rPr>
              <a:t>03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" y="6565900"/>
            <a:ext cx="6108700" cy="2971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97200" y="8051800"/>
            <a:ext cx="1346200" cy="38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721100" y="7327900"/>
            <a:ext cx="41529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ea typeface="SF_HailSnow"/>
              </a:rPr>
              <a:t>④ </a:t>
            </a:r>
            <a:r>
              <a:rPr lang="ko-KR" sz="4000" b="0" i="0" u="none" strike="noStrike" spc="-100" dirty="0">
                <a:ea typeface="SF_HailSnow"/>
              </a:rPr>
              <a:t>시뮬레이션</a:t>
            </a:r>
          </a:p>
          <a:p>
            <a:pPr lvl="0" algn="l">
              <a:lnSpc>
                <a:spcPct val="124499"/>
              </a:lnSpc>
            </a:pPr>
            <a:r>
              <a:rPr lang="en-US" sz="4000" b="0" i="0" u="none" strike="noStrike" spc="-100" dirty="0">
                <a:ea typeface="SF_HailSnow"/>
              </a:rPr>
              <a:t>⑤ </a:t>
            </a:r>
            <a:r>
              <a:rPr lang="ko-KR" sz="4000" b="0" i="0" u="none" strike="noStrike" spc="-100" dirty="0">
                <a:ea typeface="SF_HailSnow"/>
              </a:rPr>
              <a:t>사후</a:t>
            </a:r>
            <a:r>
              <a:rPr lang="en-US" sz="4000" b="0" i="0" u="none" strike="noStrike" spc="-100" dirty="0">
                <a:latin typeface="SF_HailSnow"/>
              </a:rPr>
              <a:t> </a:t>
            </a:r>
            <a:r>
              <a:rPr lang="ko-KR" sz="4000" b="0" i="0" u="none" strike="noStrike" spc="-100" dirty="0">
                <a:ea typeface="SF_HailSnow"/>
              </a:rPr>
              <a:t>평가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08200" y="7378700"/>
            <a:ext cx="1295400" cy="1308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chemeClr val="bg1">
                    <a:lumMod val="95000"/>
                  </a:schemeClr>
                </a:solidFill>
                <a:latin typeface="SF_HailSnow"/>
              </a:rPr>
              <a:t>PART</a:t>
            </a:r>
          </a:p>
          <a:p>
            <a:pPr lvl="0" algn="l">
              <a:lnSpc>
                <a:spcPct val="99600"/>
              </a:lnSpc>
            </a:pPr>
            <a:r>
              <a:rPr lang="en-US" sz="4000" b="0" i="0" u="none" strike="noStrike" spc="-100" dirty="0">
                <a:solidFill>
                  <a:schemeClr val="bg1">
                    <a:lumMod val="95000"/>
                  </a:schemeClr>
                </a:solidFill>
                <a:latin typeface="SF_HailSnow"/>
              </a:rPr>
              <a:t>04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144000" y="4165600"/>
            <a:ext cx="7518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①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구현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내용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수행경과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44000" y="7505700"/>
            <a:ext cx="7518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① </a:t>
            </a:r>
            <a:r>
              <a:rPr lang="ko-KR" sz="2900" b="0" i="0" u="none" strike="noStrike" dirty="0">
                <a:ea typeface="SF_HailSnow"/>
              </a:rPr>
              <a:t>프로젝트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화면</a:t>
            </a:r>
          </a:p>
          <a:p>
            <a:pPr lvl="0" algn="l">
              <a:lnSpc>
                <a:spcPct val="124499"/>
              </a:lnSpc>
            </a:pPr>
            <a:r>
              <a:rPr lang="en-US" sz="2900" b="0" i="0" u="none" strike="noStrike" dirty="0">
                <a:ea typeface="SF_HailSnow"/>
              </a:rPr>
              <a:t>② </a:t>
            </a:r>
            <a:r>
              <a:rPr lang="ko-KR" sz="2900" b="0" i="0" u="none" strike="noStrike" dirty="0">
                <a:ea typeface="SF_HailSnow"/>
              </a:rPr>
              <a:t>자체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평가</a:t>
            </a:r>
            <a:r>
              <a:rPr lang="en-US" sz="2900" b="0" i="0" u="none" strike="noStrike" dirty="0">
                <a:latin typeface="SF_HailSnow"/>
              </a:rPr>
              <a:t> </a:t>
            </a:r>
            <a:r>
              <a:rPr lang="ko-KR" sz="2900" b="0" i="0" u="none" strike="noStrike" dirty="0">
                <a:ea typeface="SF_HailSnow"/>
              </a:rPr>
              <a:t>의견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FB0C55-1732-D33F-531C-09B159FC9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7BEA56-F9ED-BDED-7033-FAEB02E9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0" y="889000"/>
            <a:ext cx="3136900" cy="11938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2F729F7-6EB7-8999-6611-9870FA2A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200DAB-D310-D6E1-6FC4-7BBF33FD7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9686DEA-5116-86A9-8F79-35472B8FC3ED}"/>
              </a:ext>
            </a:extLst>
          </p:cNvPr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자체 평가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4E253C65-D639-DE14-95C8-DB18A1279990}"/>
              </a:ext>
            </a:extLst>
          </p:cNvPr>
          <p:cNvSpPr txBox="1"/>
          <p:nvPr/>
        </p:nvSpPr>
        <p:spPr>
          <a:xfrm>
            <a:off x="3200400" y="4051299"/>
            <a:ext cx="4572000" cy="5268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1.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성능 및 효율성 측면의 중요성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4F6D1823-EE92-5A4B-8E31-FDF6B81CC8A1}"/>
              </a:ext>
            </a:extLst>
          </p:cNvPr>
          <p:cNvSpPr txBox="1"/>
          <p:nvPr/>
        </p:nvSpPr>
        <p:spPr>
          <a:xfrm>
            <a:off x="3200400" y="4723475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en-US" altLang="ko-KR" sz="1400" b="0" i="0" u="none" strike="noStrike" spc="-100" dirty="0">
                <a:ea typeface="SF_HailSnow"/>
              </a:rPr>
              <a:t>Riot API </a:t>
            </a:r>
            <a:r>
              <a:rPr lang="ko-KR" altLang="en-US" sz="1400" b="0" i="0" u="none" strike="noStrike" spc="-100" dirty="0">
                <a:ea typeface="SF_HailSnow"/>
              </a:rPr>
              <a:t>호출을 최적화하는 부분에서 </a:t>
            </a:r>
            <a:r>
              <a:rPr lang="ko-KR" altLang="en-US" sz="1400" spc="-100" dirty="0" err="1">
                <a:ea typeface="SF_HailSnow"/>
              </a:rPr>
              <a:t>캐싱</a:t>
            </a:r>
            <a:r>
              <a:rPr lang="ko-KR" altLang="en-US" sz="1400" spc="-100" dirty="0">
                <a:ea typeface="SF_HailSnow"/>
              </a:rPr>
              <a:t> 기법을 적극 활용하는 등 성능을 좀 더 세부적으로 고려할 필요성을 느꼈습니다</a:t>
            </a:r>
            <a:r>
              <a:rPr lang="en-US" altLang="ko-KR" sz="1400" spc="-100" dirty="0">
                <a:ea typeface="SF_HailSnow"/>
              </a:rPr>
              <a:t>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35FFE620-6957-61AC-C784-324459D636C2}"/>
              </a:ext>
            </a:extLst>
          </p:cNvPr>
          <p:cNvSpPr txBox="1"/>
          <p:nvPr/>
        </p:nvSpPr>
        <p:spPr>
          <a:xfrm>
            <a:off x="9144000" y="4051300"/>
            <a:ext cx="4038600" cy="4448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3. DB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설계 및 관리의 효율성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A2165F26-CCA8-9BC6-122C-B26BD5FD9349}"/>
              </a:ext>
            </a:extLst>
          </p:cNvPr>
          <p:cNvSpPr txBox="1"/>
          <p:nvPr/>
        </p:nvSpPr>
        <p:spPr>
          <a:xfrm>
            <a:off x="9144000" y="4723475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altLang="en-US" sz="1400" b="0" i="0" u="none" strike="noStrike" spc="-100" dirty="0">
                <a:ea typeface="SF_HailSnow"/>
              </a:rPr>
              <a:t>초반 설계에서 </a:t>
            </a:r>
            <a:r>
              <a:rPr lang="en-US" altLang="ko-KR" sz="1400" b="0" i="0" u="none" strike="noStrike" spc="-100" dirty="0" err="1">
                <a:ea typeface="SF_HailSnow"/>
              </a:rPr>
              <a:t>BaseEntity</a:t>
            </a:r>
            <a:r>
              <a:rPr lang="ko-KR" altLang="en-US" sz="1400" b="0" i="0" u="none" strike="noStrike" spc="-100" dirty="0">
                <a:ea typeface="SF_HailSnow"/>
              </a:rPr>
              <a:t>를 배제하여 </a:t>
            </a:r>
            <a:r>
              <a:rPr lang="en-US" altLang="ko-KR" sz="1400" b="0" i="0" u="none" strike="noStrike" spc="-100" dirty="0">
                <a:ea typeface="SF_HailSnow"/>
              </a:rPr>
              <a:t>timestamp </a:t>
            </a:r>
            <a:r>
              <a:rPr lang="ko-KR" altLang="en-US" sz="1400" b="0" i="0" u="none" strike="noStrike" spc="-100" dirty="0">
                <a:ea typeface="SF_HailSnow"/>
              </a:rPr>
              <a:t>관리에 수동적인 코드 작성이 많아졌습니다</a:t>
            </a:r>
            <a:r>
              <a:rPr lang="en-US" altLang="ko-KR" sz="1400" b="0" i="0" u="none" strike="noStrike" spc="-100" dirty="0">
                <a:ea typeface="SF_HailSnow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ko-KR" altLang="en-US" sz="1400" spc="-100" dirty="0">
                <a:latin typeface="SF_HailSnow"/>
                <a:ea typeface="SF_HailSnow"/>
              </a:rPr>
              <a:t>이를 미리 </a:t>
            </a:r>
            <a:r>
              <a:rPr lang="ko-KR" altLang="en-US" sz="1400" spc="-100" dirty="0" err="1">
                <a:latin typeface="SF_HailSnow"/>
                <a:ea typeface="SF_HailSnow"/>
              </a:rPr>
              <a:t>구조화하여</a:t>
            </a:r>
            <a:r>
              <a:rPr lang="ko-KR" altLang="en-US" sz="1400" spc="-100" dirty="0">
                <a:latin typeface="SF_HailSnow"/>
                <a:ea typeface="SF_HailSnow"/>
              </a:rPr>
              <a:t> 엔티티 관리  효율성을 높였다면 더 </a:t>
            </a:r>
            <a:r>
              <a:rPr lang="ko-KR" altLang="en-US" sz="1400" spc="-100" dirty="0" err="1">
                <a:latin typeface="SF_HailSnow"/>
                <a:ea typeface="SF_HailSnow"/>
              </a:rPr>
              <a:t>좋았을거</a:t>
            </a:r>
            <a:r>
              <a:rPr lang="ko-KR" altLang="en-US" sz="1400" spc="-100" dirty="0">
                <a:latin typeface="SF_HailSnow"/>
                <a:ea typeface="SF_HailSnow"/>
              </a:rPr>
              <a:t> 같다고 생각했습니다</a:t>
            </a:r>
            <a:r>
              <a:rPr lang="en-US" altLang="ko-KR" sz="1400" spc="-100" dirty="0">
                <a:latin typeface="SF_HailSnow"/>
                <a:ea typeface="SF_HailSnow"/>
              </a:rPr>
              <a:t>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D764D33D-8CE1-68DB-D753-672385F0AEF4}"/>
              </a:ext>
            </a:extLst>
          </p:cNvPr>
          <p:cNvSpPr txBox="1"/>
          <p:nvPr/>
        </p:nvSpPr>
        <p:spPr>
          <a:xfrm>
            <a:off x="3200400" y="6443636"/>
            <a:ext cx="4953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2.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테스트 코드 및 예외 </a:t>
            </a:r>
            <a:r>
              <a:rPr lang="ko-KR" altLang="en-US" sz="2800" b="1" spc="-100" dirty="0">
                <a:latin typeface="SF_HailSnow" panose="02000503000000000000" charset="-127"/>
                <a:ea typeface="SF_HailSnow" panose="02000503000000000000" charset="-127"/>
              </a:rPr>
              <a:t>처리 중요성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70B1E93-C1BA-83B4-6B76-FB9949A3607F}"/>
              </a:ext>
            </a:extLst>
          </p:cNvPr>
          <p:cNvSpPr txBox="1"/>
          <p:nvPr/>
        </p:nvSpPr>
        <p:spPr>
          <a:xfrm>
            <a:off x="3200400" y="7229237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altLang="en-US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구현된 기능들이 전체적으로 잘 작동하나</a:t>
            </a:r>
            <a:r>
              <a:rPr lang="en-US" altLang="ko-KR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, </a:t>
            </a:r>
            <a:r>
              <a:rPr lang="ko-KR" altLang="en-US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예외 상황에서의 처리가 부족하여 안정성을 높이기 위한 테스트 코드 작성 및 예외 처리 강화의 중요성을 느꼈습니다</a:t>
            </a:r>
            <a:r>
              <a:rPr lang="en-US" altLang="ko-KR" sz="1400" b="0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.</a:t>
            </a:r>
            <a:endParaRPr lang="en-US" sz="1400" b="0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A7E9541B-7E8D-691B-A34C-EF232BFB226A}"/>
              </a:ext>
            </a:extLst>
          </p:cNvPr>
          <p:cNvSpPr txBox="1"/>
          <p:nvPr/>
        </p:nvSpPr>
        <p:spPr>
          <a:xfrm>
            <a:off x="9125058" y="6443635"/>
            <a:ext cx="4445000" cy="488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2047"/>
              </a:lnSpc>
            </a:pPr>
            <a:r>
              <a:rPr lang="en-US" altLang="ko-KR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4. </a:t>
            </a:r>
            <a:r>
              <a:rPr lang="ko-KR" altLang="en-US" sz="2800" b="1" i="0" u="none" strike="noStrike" spc="-100" dirty="0">
                <a:latin typeface="SF_HailSnow" panose="02000503000000000000" charset="-127"/>
                <a:ea typeface="SF_HailSnow" panose="02000503000000000000" charset="-127"/>
              </a:rPr>
              <a:t>기능 개발 우선 순위의 명확성</a:t>
            </a:r>
            <a:endParaRPr lang="en-US" sz="2800" b="1" i="0" u="none" strike="noStrike" spc="-1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  <p:sp>
        <p:nvSpPr>
          <p:cNvPr id="34" name="TextBox 34">
            <a:extLst>
              <a:ext uri="{FF2B5EF4-FFF2-40B4-BE49-F238E27FC236}">
                <a16:creationId xmlns:a16="http://schemas.microsoft.com/office/drawing/2014/main" id="{8FA5933D-95FC-145C-3506-19FEF1DB1369}"/>
              </a:ext>
            </a:extLst>
          </p:cNvPr>
          <p:cNvSpPr txBox="1"/>
          <p:nvPr/>
        </p:nvSpPr>
        <p:spPr>
          <a:xfrm>
            <a:off x="9144000" y="7229237"/>
            <a:ext cx="30734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167"/>
              </a:lnSpc>
            </a:pPr>
            <a:r>
              <a:rPr lang="ko-KR" altLang="en-US" sz="1400" b="0" i="0" u="none" strike="noStrike" spc="-100" dirty="0">
                <a:ea typeface="SF_HailSnow"/>
              </a:rPr>
              <a:t>개발 초기부터 명확한 로드맵을 설정하지 않고 기능을 점진적으로 추가해 나가면서 일부 코드의 재작성 및 </a:t>
            </a:r>
            <a:r>
              <a:rPr lang="ko-KR" altLang="en-US" sz="1400" b="0" i="0" u="none" strike="noStrike" spc="-100" dirty="0" err="1">
                <a:ea typeface="SF_HailSnow"/>
              </a:rPr>
              <a:t>리팩토링이</a:t>
            </a:r>
            <a:r>
              <a:rPr lang="ko-KR" altLang="en-US" sz="1400" b="0" i="0" u="none" strike="noStrike" spc="-100" dirty="0">
                <a:ea typeface="SF_HailSnow"/>
              </a:rPr>
              <a:t> 빈번하게 발생했습니다</a:t>
            </a:r>
            <a:r>
              <a:rPr lang="en-US" altLang="ko-KR" sz="1400" b="0" i="0" u="none" strike="noStrike" spc="-100" dirty="0">
                <a:ea typeface="SF_HailSnow"/>
              </a:rPr>
              <a:t>.</a:t>
            </a:r>
          </a:p>
          <a:p>
            <a:pPr lvl="0" algn="l">
              <a:lnSpc>
                <a:spcPct val="124167"/>
              </a:lnSpc>
            </a:pPr>
            <a:r>
              <a:rPr lang="ko-KR" altLang="en-US" sz="1400" spc="-100" dirty="0">
                <a:latin typeface="SF_HailSnow"/>
                <a:ea typeface="SF_HailSnow"/>
              </a:rPr>
              <a:t>초기 단계부터 명확한 기획과 우선순위의 중요성을 느꼈습니다</a:t>
            </a:r>
            <a:r>
              <a:rPr lang="en-US" altLang="ko-KR" sz="1400" spc="-100" dirty="0">
                <a:latin typeface="SF_HailSnow"/>
                <a:ea typeface="SF_HailSnow"/>
              </a:rPr>
              <a:t>.</a:t>
            </a:r>
            <a:endParaRPr lang="en-US" sz="1400" b="0" i="0" u="none" strike="noStrike" spc="-100" dirty="0">
              <a:latin typeface="SF_HailSnow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50B073-A81A-33FB-1CE3-A48AA4DA7ADC}"/>
              </a:ext>
            </a:extLst>
          </p:cNvPr>
          <p:cNvSpPr txBox="1"/>
          <p:nvPr/>
        </p:nvSpPr>
        <p:spPr>
          <a:xfrm>
            <a:off x="14735175" y="1131957"/>
            <a:ext cx="224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latin typeface="SF_HailSnow" panose="02000503000000000000" charset="-127"/>
                <a:ea typeface="SF_HailSnow" panose="02000503000000000000" charset="-127"/>
              </a:rPr>
              <a:t>아쉬운 점</a:t>
            </a:r>
            <a:endParaRPr lang="ko-KR" altLang="en-US" sz="4000" dirty="0">
              <a:latin typeface="SF_HailSnow" panose="02000503000000000000" charset="-127"/>
              <a:ea typeface="SF_HailSnow" panose="02000503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976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0100"/>
            <a:ext cx="14122400" cy="869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7099300"/>
            <a:ext cx="122428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378200" y="4686300"/>
            <a:ext cx="11772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400" b="0" i="0" u="none" strike="noStrike" dirty="0">
                <a:ea typeface="SF_HailSnow"/>
              </a:rPr>
              <a:t>감사합니다</a:t>
            </a:r>
            <a:r>
              <a:rPr lang="en-US" altLang="ko-KR" sz="6400" b="0" i="0" u="none" strike="noStrike" dirty="0">
                <a:ea typeface="SF_HailSnow"/>
              </a:rPr>
              <a:t>.</a:t>
            </a:r>
            <a:endParaRPr lang="en-US" sz="6400" b="0" i="0" u="none" strike="noStrike" dirty="0">
              <a:latin typeface="SF_HailSnow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813800" y="3238500"/>
            <a:ext cx="13081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700" b="0" i="0" u="none" strike="noStrike" spc="-400" dirty="0">
                <a:solidFill>
                  <a:srgbClr val="FFFFFF"/>
                </a:solidFill>
                <a:latin typeface="SF_HailSnow"/>
              </a:rPr>
              <a:t>*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altLang="en-US" sz="4700" spc="-100" dirty="0">
                <a:solidFill>
                  <a:srgbClr val="41C5FF"/>
                </a:solidFill>
                <a:ea typeface="SF_HailSnow"/>
              </a:rPr>
              <a:t>프로젝트 개요</a:t>
            </a:r>
            <a:endParaRPr lang="ko-KR" sz="47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34050" y="4900779"/>
            <a:ext cx="6819900" cy="48544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1.  </a:t>
            </a:r>
            <a:r>
              <a:rPr lang="ko-KR" altLang="en-US" sz="3600" b="0" i="0" u="none" strike="noStrike" spc="-100" dirty="0">
                <a:ea typeface="SF_HailSnow"/>
              </a:rPr>
              <a:t>프로젝트 구현 내용</a:t>
            </a:r>
            <a:endParaRPr lang="en-US" altLang="ko-KR" sz="3600" b="0" i="0" u="none" strike="noStrike" spc="-100" dirty="0">
              <a:ea typeface="SF_HailS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97955" y="5830720"/>
            <a:ext cx="6819900" cy="48544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2.  </a:t>
            </a:r>
            <a:r>
              <a:rPr lang="ko-KR" altLang="en-US" sz="3600" b="0" i="0" u="none" strike="noStrike" spc="-100" dirty="0">
                <a:ea typeface="SF_HailSnow"/>
              </a:rPr>
              <a:t>프로젝트 주제 및 선정 배경</a:t>
            </a:r>
            <a:endParaRPr lang="ko-KR" sz="3600" b="0" i="0" u="none" strike="noStrike" spc="-100" dirty="0">
              <a:ea typeface="SF_HailS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697955" y="6770109"/>
            <a:ext cx="7831554" cy="48039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3. </a:t>
            </a:r>
            <a:r>
              <a:rPr lang="ko-KR" altLang="en-US" sz="3600" b="0" i="0" u="none" strike="noStrike" spc="-100" dirty="0">
                <a:ea typeface="SF_HailSnow"/>
              </a:rPr>
              <a:t>프로젝트 개발 동기 및 목표 </a:t>
            </a:r>
            <a:r>
              <a:rPr lang="en-US" altLang="ko-KR" sz="3600" b="0" i="0" u="none" strike="noStrike" spc="-100" dirty="0">
                <a:ea typeface="SF_HailSnow"/>
              </a:rPr>
              <a:t>/ </a:t>
            </a:r>
            <a:r>
              <a:rPr lang="ko-KR" altLang="en-US" sz="3600" spc="-100" dirty="0">
                <a:ea typeface="SF_HailSnow"/>
              </a:rPr>
              <a:t>기획 의도</a:t>
            </a:r>
            <a:endParaRPr lang="ko-KR" sz="3600" b="0" i="0" u="none" strike="noStrike" spc="-100" dirty="0">
              <a:ea typeface="SF_HailSnow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697955" y="7741180"/>
            <a:ext cx="6819900" cy="48389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spc="-100" dirty="0">
                <a:ea typeface="SF_HailSnow"/>
              </a:rPr>
              <a:t>4. </a:t>
            </a:r>
            <a:r>
              <a:rPr lang="ko-KR" altLang="en-US" sz="3600" spc="-100" dirty="0">
                <a:ea typeface="SF_HailSnow"/>
              </a:rPr>
              <a:t>프로젝트 구현 내용 </a:t>
            </a:r>
            <a:r>
              <a:rPr lang="en-US" altLang="ko-KR" sz="3600" spc="-100" dirty="0">
                <a:ea typeface="SF_HailSnow"/>
              </a:rPr>
              <a:t>/ </a:t>
            </a:r>
            <a:r>
              <a:rPr lang="ko-KR" altLang="en-US" sz="3600" spc="-100" dirty="0">
                <a:ea typeface="SF_HailSnow"/>
              </a:rPr>
              <a:t>연관성</a:t>
            </a:r>
            <a:endParaRPr lang="ko-KR" sz="3600" b="0" i="0" u="none" strike="noStrike" spc="-100" dirty="0">
              <a:ea typeface="SF_HailSnow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CB2D3-BEA2-E6F2-68B7-33DA0EA25908}"/>
              </a:ext>
            </a:extLst>
          </p:cNvPr>
          <p:cNvCxnSpPr/>
          <p:nvPr/>
        </p:nvCxnSpPr>
        <p:spPr>
          <a:xfrm>
            <a:off x="1371600" y="2594795"/>
            <a:ext cx="0" cy="716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47800" y="1079500"/>
            <a:ext cx="2286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>
                <a:solidFill>
                  <a:srgbClr val="41C5FF"/>
                </a:solidFill>
                <a:latin typeface="SF_HailSnow"/>
              </a:rPr>
              <a:t>PART 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806700"/>
            <a:ext cx="5207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603500"/>
            <a:ext cx="5549900" cy="327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3549650"/>
            <a:ext cx="8102600" cy="1511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5314950"/>
            <a:ext cx="81026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1500" y="7080250"/>
            <a:ext cx="8102600" cy="1511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300" y="5600700"/>
            <a:ext cx="673100" cy="812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6134100"/>
            <a:ext cx="5549900" cy="327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20900" y="3924300"/>
            <a:ext cx="4889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120900" y="7454900"/>
            <a:ext cx="4889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657600" y="1003300"/>
            <a:ext cx="7874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500" b="0" i="0" u="none" strike="noStrike">
                <a:solidFill>
                  <a:srgbClr val="41C5FF"/>
                </a:solidFill>
                <a:latin typeface="SF_HailSnow"/>
              </a:rPr>
              <a:t>*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21200" y="1079500"/>
            <a:ext cx="5994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 dirty="0">
                <a:ea typeface="SF_HailSnow"/>
              </a:rPr>
              <a:t>프로젝트</a:t>
            </a:r>
            <a:r>
              <a:rPr lang="en-US" sz="4800" b="0" i="0" u="none" strike="noStrike" dirty="0">
                <a:latin typeface="SF_HailSnow"/>
              </a:rPr>
              <a:t> </a:t>
            </a:r>
            <a:r>
              <a:rPr lang="ko-KR" altLang="en-US" sz="4800" b="0" i="0" u="none" strike="noStrike" dirty="0">
                <a:ea typeface="SF_HailSnow"/>
              </a:rPr>
              <a:t>팀 구성 및 역할</a:t>
            </a:r>
            <a:endParaRPr lang="ko-KR" sz="4800" b="0" i="0" u="none" strike="noStrike" dirty="0">
              <a:ea typeface="SF_HailSnow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02800" y="3968750"/>
            <a:ext cx="76073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spc="-100" dirty="0">
                <a:ea typeface="SF_HailSnow"/>
              </a:rPr>
              <a:t>로그인</a:t>
            </a:r>
            <a:r>
              <a:rPr lang="en-US" altLang="ko-KR" sz="3700" b="0" i="0" u="none" strike="noStrike" spc="-100" dirty="0">
                <a:ea typeface="SF_HailSnow"/>
              </a:rPr>
              <a:t>, </a:t>
            </a:r>
            <a:r>
              <a:rPr lang="ko-KR" altLang="en-US" sz="3700" b="0" i="0" u="none" strike="noStrike" spc="-100" dirty="0">
                <a:ea typeface="SF_HailSnow"/>
              </a:rPr>
              <a:t>회원가입</a:t>
            </a:r>
            <a:endParaRPr lang="ko-KR" sz="3700" b="0" i="0" u="none" strike="noStrike" spc="-100" dirty="0">
              <a:ea typeface="SF_HailSnow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690100" y="5734050"/>
            <a:ext cx="76454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700" b="0" i="0" u="none" strike="noStrike" dirty="0">
                <a:ea typeface="SF_HailSnow"/>
              </a:rPr>
              <a:t>RIOT API </a:t>
            </a:r>
            <a:r>
              <a:rPr lang="ko-KR" altLang="en-US" sz="3700" dirty="0">
                <a:ea typeface="SF_HailSnow"/>
              </a:rPr>
              <a:t>기반 최근 전적 불러오기</a:t>
            </a:r>
            <a:endParaRPr lang="ko-KR" sz="3700" b="0" i="0" u="none" strike="noStrike" dirty="0">
              <a:ea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677400" y="7499350"/>
            <a:ext cx="76708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700" b="0" i="0" u="none" strike="noStrike" spc="-100" dirty="0">
                <a:ea typeface="SF_HailSnow"/>
              </a:rPr>
              <a:t>로그인 시 사용 가능한 자유 게시판</a:t>
            </a:r>
            <a:endParaRPr lang="ko-KR" sz="3700" b="0" i="0" u="none" strike="noStrike" spc="-100" dirty="0">
              <a:ea typeface="SF_HailSnow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55800" y="3048000"/>
            <a:ext cx="5143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이름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378200" y="4305300"/>
            <a:ext cx="2374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김준환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955800" y="6565900"/>
            <a:ext cx="5118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역할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289300" y="7835900"/>
            <a:ext cx="25527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latin typeface="SF_HailSnow"/>
              </a:rPr>
              <a:t>프로젝트 설계 및 </a:t>
            </a:r>
            <a:r>
              <a:rPr lang="en-US" altLang="ko-KR" sz="3400" spc="-200" dirty="0">
                <a:latin typeface="SF_HailSnow"/>
              </a:rPr>
              <a:t>DB </a:t>
            </a:r>
            <a:r>
              <a:rPr lang="ko-KR" altLang="en-US" sz="3400" spc="-200" dirty="0">
                <a:latin typeface="SF_HailSnow"/>
              </a:rPr>
              <a:t>구축</a:t>
            </a:r>
            <a:endParaRPr lang="en-US" sz="3400" b="0" i="0" u="none" strike="noStrike" spc="-200" dirty="0">
              <a:latin typeface="SF_HailSn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altLang="en-US" sz="4700" spc="-100" dirty="0">
                <a:solidFill>
                  <a:srgbClr val="41C5FF"/>
                </a:solidFill>
                <a:ea typeface="SF_HailSnow"/>
              </a:rPr>
              <a:t>프로젝트 주제 </a:t>
            </a:r>
            <a:endParaRPr lang="en-US" altLang="ko-KR" sz="4700" spc="-100" dirty="0">
              <a:solidFill>
                <a:srgbClr val="41C5FF"/>
              </a:solidFill>
              <a:ea typeface="SF_HailSnow"/>
            </a:endParaRPr>
          </a:p>
          <a:p>
            <a:pPr lvl="0" algn="l">
              <a:lnSpc>
                <a:spcPct val="109559"/>
              </a:lnSpc>
            </a:pPr>
            <a:r>
              <a:rPr lang="ko-KR" altLang="en-US" sz="4700" b="0" i="0" u="none" strike="noStrike" spc="-100" dirty="0">
                <a:solidFill>
                  <a:srgbClr val="41C5FF"/>
                </a:solidFill>
                <a:ea typeface="SF_HailSnow"/>
              </a:rPr>
              <a:t>  및 선정 배경</a:t>
            </a:r>
            <a:endParaRPr lang="ko-KR" sz="47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36845" y="4150284"/>
            <a:ext cx="8916076" cy="711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1.  </a:t>
            </a:r>
            <a:r>
              <a:rPr lang="ko-KR" altLang="en-US" sz="3600" spc="-100" dirty="0">
                <a:ea typeface="SF_HailSnow"/>
              </a:rPr>
              <a:t>생활에서 가장 많이 접하는 주제</a:t>
            </a:r>
            <a:endParaRPr lang="en-US" altLang="ko-KR" sz="3600" b="0" i="0" u="none" strike="noStrike" spc="-100" dirty="0">
              <a:ea typeface="SF_HailS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036846" y="5138073"/>
            <a:ext cx="8139784" cy="649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2.  </a:t>
            </a:r>
            <a:r>
              <a:rPr lang="ko-KR" altLang="en-US" sz="3600" b="0" i="0" u="none" strike="noStrike" spc="-100" dirty="0">
                <a:ea typeface="SF_HailSnow"/>
              </a:rPr>
              <a:t>준비한 기술 스택을 점검해 볼 수 있는 주제</a:t>
            </a:r>
            <a:endParaRPr lang="ko-KR" sz="3600" b="0" i="0" u="none" strike="noStrike" spc="-100" dirty="0">
              <a:ea typeface="SF_HailSno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36845" y="6014255"/>
            <a:ext cx="9507955" cy="711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3. Open API, REST API</a:t>
            </a:r>
            <a:r>
              <a:rPr lang="ko-KR" altLang="en-US" sz="3600" b="0" i="0" u="none" strike="noStrike" spc="-100" dirty="0">
                <a:ea typeface="SF_HailSnow"/>
              </a:rPr>
              <a:t>를 최대한 적용할 수 있는 주제</a:t>
            </a:r>
            <a:endParaRPr lang="ko-KR" sz="3600" b="0" i="0" u="none" strike="noStrike" spc="-100" dirty="0">
              <a:ea typeface="SF_HailSnow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8E71DAC3-FB45-4EAB-8197-43F7E66B89EA}"/>
              </a:ext>
            </a:extLst>
          </p:cNvPr>
          <p:cNvSpPr txBox="1"/>
          <p:nvPr/>
        </p:nvSpPr>
        <p:spPr>
          <a:xfrm>
            <a:off x="6036845" y="6986670"/>
            <a:ext cx="8916076" cy="711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4.  </a:t>
            </a:r>
            <a:r>
              <a:rPr lang="ko-KR" altLang="en-US" sz="3600" b="0" i="0" u="none" strike="noStrike" spc="-100" dirty="0">
                <a:ea typeface="SF_HailSnow"/>
              </a:rPr>
              <a:t>지속적인 관심과 수요가 있는 주제</a:t>
            </a:r>
            <a:endParaRPr lang="en-US" altLang="ko-KR" sz="3600" b="0" i="0" u="none" strike="noStrike" spc="-100" dirty="0">
              <a:ea typeface="SF_HailSnow"/>
            </a:endParaRPr>
          </a:p>
        </p:txBody>
      </p:sp>
    </p:spTree>
    <p:extLst>
      <p:ext uri="{BB962C8B-B14F-4D97-AF65-F5344CB8AC3E}">
        <p14:creationId xmlns:p14="http://schemas.microsoft.com/office/powerpoint/2010/main" val="4264137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1930400"/>
            <a:ext cx="14579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2839"/>
              </a:lnSpc>
            </a:pPr>
            <a:r>
              <a:rPr lang="ko-KR" altLang="en-US" sz="4000" b="0" i="0" u="none" strike="noStrike" spc="-100" dirty="0">
                <a:solidFill>
                  <a:srgbClr val="41C5FF"/>
                </a:solidFill>
                <a:ea typeface="SF_HailSnow"/>
              </a:rPr>
              <a:t>프로젝트 주제 및 선정 배경</a:t>
            </a:r>
            <a:endParaRPr lang="ko-KR" sz="40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38401" y="6985000"/>
            <a:ext cx="4254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 dirty="0">
                <a:solidFill>
                  <a:srgbClr val="41C5FF"/>
                </a:solidFill>
                <a:ea typeface="SF_HailSnow"/>
              </a:rPr>
              <a:t>첫</a:t>
            </a:r>
            <a:r>
              <a:rPr lang="en-US" sz="2300" b="0" i="0" u="none" strike="noStrike" spc="-100" dirty="0">
                <a:solidFill>
                  <a:srgbClr val="41C5FF"/>
                </a:solidFill>
                <a:latin typeface="SF_HailSnow"/>
              </a:rPr>
              <a:t> </a:t>
            </a:r>
            <a:r>
              <a:rPr lang="ko-KR" sz="2300" b="0" i="0" u="none" strike="noStrike" spc="-100" dirty="0">
                <a:solidFill>
                  <a:srgbClr val="41C5FF"/>
                </a:solidFill>
                <a:ea typeface="SF_HailSnow"/>
              </a:rPr>
              <a:t>번째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63801" y="7387390"/>
            <a:ext cx="4229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altLang="en-US" sz="1600" b="0" i="0" u="none" strike="noStrike" dirty="0">
                <a:latin typeface="SF_HailSnow"/>
              </a:rPr>
              <a:t>국내 게임 시장 성장률</a:t>
            </a:r>
            <a:endParaRPr lang="en-US" sz="1600" b="0" i="0" u="none" strike="noStrike" dirty="0">
              <a:latin typeface="SF_HailS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24760" y="6998048"/>
            <a:ext cx="4254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sz="2300" b="0" i="0" u="none" strike="noStrike" spc="-100" dirty="0">
                <a:solidFill>
                  <a:srgbClr val="41C5FF"/>
                </a:solidFill>
                <a:ea typeface="SF_HailSnow"/>
              </a:rPr>
              <a:t>두</a:t>
            </a:r>
            <a:r>
              <a:rPr lang="en-US" sz="2300" b="0" i="0" u="none" strike="noStrike" spc="-100" dirty="0">
                <a:solidFill>
                  <a:srgbClr val="41C5FF"/>
                </a:solidFill>
                <a:latin typeface="SF_HailSnow"/>
              </a:rPr>
              <a:t> </a:t>
            </a:r>
            <a:r>
              <a:rPr lang="ko-KR" sz="2300" b="0" i="0" u="none" strike="noStrike" spc="-100" dirty="0">
                <a:solidFill>
                  <a:srgbClr val="41C5FF"/>
                </a:solidFill>
                <a:ea typeface="SF_HailSnow"/>
              </a:rPr>
              <a:t>번째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0160" y="7416800"/>
            <a:ext cx="42291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altLang="en-US" sz="1600" dirty="0">
                <a:latin typeface="SF_HailSnow"/>
              </a:rPr>
              <a:t>글로벌 게임 시장 매출액과 예상</a:t>
            </a:r>
            <a:endParaRPr lang="en-US" sz="1600" b="0" i="0" u="none" strike="noStrike" dirty="0">
              <a:latin typeface="SF_HailSnow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35500" y="8356600"/>
            <a:ext cx="9118600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altLang="en-US" b="0" i="0" u="none" strike="noStrike" dirty="0">
                <a:ea typeface="SF_HailSnow"/>
              </a:rPr>
              <a:t>게임 시장이 커지고 있는 추세이며</a:t>
            </a:r>
            <a:r>
              <a:rPr lang="en-US" altLang="ko-KR" b="0" i="0" u="none" strike="noStrike" dirty="0">
                <a:ea typeface="SF_HailSnow"/>
              </a:rPr>
              <a:t>, </a:t>
            </a:r>
            <a:r>
              <a:rPr lang="ko-KR" altLang="en-US" dirty="0">
                <a:ea typeface="SF_HailSnow"/>
              </a:rPr>
              <a:t>게임을 즐기는 것으로 끝나는 것이 아니라</a:t>
            </a:r>
            <a:r>
              <a:rPr lang="en-US" altLang="ko-KR" dirty="0">
                <a:ea typeface="SF_HailSnow"/>
              </a:rPr>
              <a:t>, </a:t>
            </a:r>
            <a:r>
              <a:rPr lang="ko-KR" altLang="en-US" dirty="0">
                <a:ea typeface="SF_HailSnow"/>
              </a:rPr>
              <a:t>정보를 공유하며 본인 실력 향상을 같이 추구하는 추세로 가고 있어 주제로 선정하였습니다</a:t>
            </a:r>
            <a:r>
              <a:rPr lang="en-US" altLang="ko-KR" dirty="0">
                <a:ea typeface="SF_HailSnow"/>
              </a:rPr>
              <a:t>.</a:t>
            </a:r>
          </a:p>
          <a:p>
            <a:pPr lvl="0" algn="l">
              <a:lnSpc>
                <a:spcPct val="139440"/>
              </a:lnSpc>
            </a:pPr>
            <a:r>
              <a:rPr lang="ko-KR" altLang="en-US" dirty="0">
                <a:ea typeface="SF_HailSnow"/>
              </a:rPr>
              <a:t>또한</a:t>
            </a:r>
            <a:r>
              <a:rPr lang="en-US" altLang="ko-KR" dirty="0">
                <a:ea typeface="SF_HailSnow"/>
              </a:rPr>
              <a:t>, </a:t>
            </a:r>
            <a:r>
              <a:rPr lang="ko-KR" altLang="en-US" dirty="0">
                <a:ea typeface="SF_HailSnow"/>
              </a:rPr>
              <a:t>사이트의  내용을 토대로 사용자들의 실력 향상으로 귀결되게 하고 싶어 계획하게 되었습니다</a:t>
            </a:r>
            <a:r>
              <a:rPr lang="en-US" altLang="ko-KR" dirty="0">
                <a:ea typeface="SF_HailSnow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F65DB0C-E284-48EB-9DA5-F7C431F47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2768600"/>
            <a:ext cx="6159840" cy="422343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8D19C4-3794-4BA4-9B18-EA190D248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60" y="2768600"/>
            <a:ext cx="6159840" cy="4223432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196A1E3A-014A-4ECF-ADF0-56C5BB6E6394}"/>
              </a:ext>
            </a:extLst>
          </p:cNvPr>
          <p:cNvSpPr txBox="1"/>
          <p:nvPr/>
        </p:nvSpPr>
        <p:spPr>
          <a:xfrm>
            <a:off x="2402306" y="8496300"/>
            <a:ext cx="4254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9479"/>
              </a:lnSpc>
            </a:pPr>
            <a:r>
              <a:rPr lang="ko-KR" altLang="en-US" sz="2300" spc="-100" dirty="0">
                <a:solidFill>
                  <a:srgbClr val="41C5FF"/>
                </a:solidFill>
                <a:ea typeface="SF_HailSnow"/>
              </a:rPr>
              <a:t>개발 동기 및 의도</a:t>
            </a:r>
            <a:endParaRPr lang="ko-KR" sz="23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2A0D410-F9D9-DB26-BE81-6C4F0B6E3CF0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29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889000"/>
            <a:ext cx="12827000" cy="1193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59600" y="3352800"/>
            <a:ext cx="5308600" cy="530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543800" y="3937000"/>
            <a:ext cx="4140200" cy="4140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451600" y="2857500"/>
            <a:ext cx="6311900" cy="6311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5168900" y="4178300"/>
            <a:ext cx="3937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1600" y="13589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8800" y="1358900"/>
            <a:ext cx="2540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6000" y="1358900"/>
            <a:ext cx="2540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03200" y="1358900"/>
            <a:ext cx="254000" cy="25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0700" y="4927600"/>
            <a:ext cx="7137400" cy="215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3652500" y="4178300"/>
            <a:ext cx="3937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7000" y="4927600"/>
            <a:ext cx="7137400" cy="215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981200" y="7086600"/>
            <a:ext cx="6769100" cy="901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0464800" y="7086600"/>
            <a:ext cx="67691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5168900" y="7289800"/>
            <a:ext cx="393700" cy="482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3652500" y="7289800"/>
            <a:ext cx="393700" cy="482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723900" y="90170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90700" y="1079500"/>
            <a:ext cx="51562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dirty="0">
                <a:ea typeface="SF_HailSnow"/>
              </a:rPr>
              <a:t>활용 방안 및 효과</a:t>
            </a:r>
            <a:endParaRPr lang="ko-KR" sz="4800" b="0" i="0" u="none" strike="noStrike" dirty="0">
              <a:ea typeface="SF_HailSnow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23900" y="2870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SF_HailSnow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3900" y="4102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3900" y="53213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3900" y="65532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23900" y="7785100"/>
            <a:ext cx="279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FFFFFF"/>
                </a:solidFill>
                <a:latin typeface="SF_HailSnow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44700" y="3022600"/>
            <a:ext cx="6629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전적 검색 기능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79800" y="5422900"/>
            <a:ext cx="37719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endParaRPr lang="ko-KR" sz="3400" b="0" i="0" u="none" strike="noStrike" spc="-200" dirty="0">
              <a:solidFill>
                <a:srgbClr val="FFFFFF"/>
              </a:solidFill>
              <a:ea typeface="SF_HailSnow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019300" y="8458200"/>
            <a:ext cx="6692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전적 정보 저장 가능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655300" y="3022600"/>
            <a:ext cx="6388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게시판 기능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655300" y="5422900"/>
            <a:ext cx="63690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로그인 시</a:t>
            </a:r>
            <a:r>
              <a:rPr lang="en-US" altLang="ko-KR" sz="3400" b="0" i="0" u="none" strike="noStrike" spc="-200" dirty="0">
                <a:ea typeface="SF_HailSnow"/>
              </a:rPr>
              <a:t>, </a:t>
            </a:r>
            <a:r>
              <a:rPr lang="ko-KR" altLang="en-US" sz="3400" b="0" i="0" u="none" strike="noStrike" spc="-200" dirty="0">
                <a:ea typeface="SF_HailSnow"/>
              </a:rPr>
              <a:t>본인의 전적을 공유하여</a:t>
            </a:r>
            <a:r>
              <a:rPr lang="en-US" altLang="ko-KR" sz="3400" b="0" i="0" u="none" strike="noStrike" spc="-200" dirty="0">
                <a:ea typeface="SF_HailSnow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3400" spc="-200" dirty="0">
                <a:ea typeface="SF_HailSnow"/>
              </a:rPr>
              <a:t>유</a:t>
            </a:r>
            <a:r>
              <a:rPr lang="ko-KR" altLang="en-US" sz="3400" b="0" i="0" u="none" strike="noStrike" spc="-200" dirty="0">
                <a:ea typeface="SF_HailSnow"/>
              </a:rPr>
              <a:t>저들에게 공유할 수 있고</a:t>
            </a:r>
            <a:r>
              <a:rPr lang="en-US" altLang="ko-KR" sz="3400" spc="-200" dirty="0">
                <a:ea typeface="SF_HailSnow"/>
              </a:rPr>
              <a:t>, </a:t>
            </a:r>
            <a:r>
              <a:rPr lang="ko-KR" altLang="en-US" sz="3400" spc="-200" dirty="0">
                <a:ea typeface="SF_HailSnow"/>
              </a:rPr>
              <a:t>소통하며 정보를 교환할 수 있습니다</a:t>
            </a:r>
            <a:r>
              <a:rPr lang="en-US" altLang="ko-KR" sz="3400" spc="-200" dirty="0">
                <a:ea typeface="SF_HailSnow"/>
              </a:rPr>
              <a:t>.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0541000" y="8458200"/>
            <a:ext cx="6616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게시판 미리보기 가능</a:t>
            </a:r>
            <a:endParaRPr lang="ko-KR" sz="3400" b="0" i="0" u="none" strike="noStrike" spc="-200" dirty="0">
              <a:ea typeface="SF_HailSnow"/>
            </a:endParaRPr>
          </a:p>
        </p:txBody>
      </p:sp>
      <p:sp>
        <p:nvSpPr>
          <p:cNvPr id="42" name="TextBox 40">
            <a:extLst>
              <a:ext uri="{FF2B5EF4-FFF2-40B4-BE49-F238E27FC236}">
                <a16:creationId xmlns:a16="http://schemas.microsoft.com/office/drawing/2014/main" id="{4D64EAFA-4E6A-4BE6-BFA5-6E5A335ADCC8}"/>
              </a:ext>
            </a:extLst>
          </p:cNvPr>
          <p:cNvSpPr txBox="1"/>
          <p:nvPr/>
        </p:nvSpPr>
        <p:spPr>
          <a:xfrm>
            <a:off x="2190750" y="5422900"/>
            <a:ext cx="619125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3400" b="0" i="0" u="none" strike="noStrike" spc="-200" dirty="0">
                <a:ea typeface="SF_HailSnow"/>
              </a:rPr>
              <a:t>본인 및 다른 유저의 전적을 검색하여</a:t>
            </a:r>
            <a:r>
              <a:rPr lang="en-US" altLang="ko-KR" sz="3400" b="0" i="0" u="none" strike="noStrike" spc="-200" dirty="0">
                <a:ea typeface="SF_HailSnow"/>
              </a:rPr>
              <a:t>, </a:t>
            </a:r>
            <a:r>
              <a:rPr lang="ko-KR" altLang="en-US" sz="3400" b="0" i="0" u="none" strike="noStrike" spc="-200" dirty="0">
                <a:ea typeface="SF_HailSnow"/>
              </a:rPr>
              <a:t>아이템 및 룬 정보 등의 정보를 받을 수 있습니다</a:t>
            </a:r>
            <a:r>
              <a:rPr lang="en-US" altLang="ko-KR" sz="3400" b="0" i="0" u="none" strike="noStrike" spc="-200" dirty="0">
                <a:ea typeface="SF_HailSnow"/>
              </a:rPr>
              <a:t>.</a:t>
            </a:r>
            <a:endParaRPr lang="ko-KR" sz="3400" b="0" i="0" u="none" strike="noStrike" spc="-200" dirty="0">
              <a:ea typeface="SF_HailSnow"/>
            </a:endParaRPr>
          </a:p>
        </p:txBody>
      </p:sp>
      <p:pic>
        <p:nvPicPr>
          <p:cNvPr id="27" name="Picture 9">
            <a:extLst>
              <a:ext uri="{FF2B5EF4-FFF2-40B4-BE49-F238E27FC236}">
                <a16:creationId xmlns:a16="http://schemas.microsoft.com/office/drawing/2014/main" id="{8AE146EA-5551-C239-BA33-8890F8EC2C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0699" y="2600759"/>
            <a:ext cx="7137401" cy="1336241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AF3C89F8-4615-E6DC-1263-D4984E70CA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0699" y="8046750"/>
            <a:ext cx="7137400" cy="1336241"/>
          </a:xfrm>
          <a:prstGeom prst="rect">
            <a:avLst/>
          </a:prstGeom>
        </p:spPr>
      </p:pic>
      <p:pic>
        <p:nvPicPr>
          <p:cNvPr id="43" name="Picture 9">
            <a:extLst>
              <a:ext uri="{FF2B5EF4-FFF2-40B4-BE49-F238E27FC236}">
                <a16:creationId xmlns:a16="http://schemas.microsoft.com/office/drawing/2014/main" id="{36C7A177-C3F8-1290-A6E1-45B09F97AA1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3779" y="2600759"/>
            <a:ext cx="7137400" cy="1336241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FAFAD6FD-DC99-600A-2EF3-B3211D7F6D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83779" y="8044873"/>
            <a:ext cx="7137400" cy="133624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51300"/>
            <a:ext cx="520700" cy="520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184400" y="6108700"/>
            <a:ext cx="70358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altLang="en-US" sz="4700" spc="-100" dirty="0">
                <a:solidFill>
                  <a:srgbClr val="41C5FF"/>
                </a:solidFill>
                <a:ea typeface="SF_HailSnow"/>
              </a:rPr>
              <a:t>수행 절차 및 방법</a:t>
            </a:r>
            <a:endParaRPr lang="ko-KR" sz="4700" b="0" i="0" u="none" strike="noStrike" spc="-100" dirty="0">
              <a:solidFill>
                <a:srgbClr val="41C5FF"/>
              </a:solidFill>
              <a:ea typeface="SF_HailSno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48400" y="4676942"/>
            <a:ext cx="8916076" cy="711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1.  </a:t>
            </a:r>
            <a:r>
              <a:rPr lang="ko-KR" altLang="en-US" sz="3600" b="0" i="0" u="none" strike="noStrike" spc="-100" dirty="0">
                <a:ea typeface="SF_HailSnow"/>
              </a:rPr>
              <a:t>프로젝트 수행 절차</a:t>
            </a:r>
            <a:endParaRPr lang="en-US" altLang="ko-KR" sz="3600" b="0" i="0" u="none" strike="noStrike" spc="-100" dirty="0">
              <a:ea typeface="SF_HailSno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48401" y="5664731"/>
            <a:ext cx="8139784" cy="64964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altLang="ko-KR" sz="3600" b="0" i="0" u="none" strike="noStrike" spc="-100" dirty="0">
                <a:ea typeface="SF_HailSnow"/>
              </a:rPr>
              <a:t>2.  </a:t>
            </a:r>
            <a:r>
              <a:rPr lang="ko-KR" altLang="en-US" sz="3600" b="0" i="0" u="none" strike="noStrike" spc="-100" dirty="0">
                <a:ea typeface="SF_HailSnow"/>
              </a:rPr>
              <a:t>활용 기술 스택</a:t>
            </a:r>
            <a:endParaRPr lang="ko-KR" sz="3600" b="0" i="0" u="none" strike="noStrike" spc="-100" dirty="0">
              <a:ea typeface="SF_HailSnow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988053-24C5-34F1-BDC2-5F3F7AF12EDF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1333500" y="2603500"/>
            <a:ext cx="0" cy="703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66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891</Words>
  <Application>Microsoft Office PowerPoint</Application>
  <PresentationFormat>사용자 지정</PresentationFormat>
  <Paragraphs>205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Calibri</vt:lpstr>
      <vt:lpstr>SF_HailSnow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tj-bu-707-17</dc:creator>
  <cp:lastModifiedBy>tj-bu-707-17</cp:lastModifiedBy>
  <cp:revision>25</cp:revision>
  <dcterms:created xsi:type="dcterms:W3CDTF">2006-08-16T00:00:00Z</dcterms:created>
  <dcterms:modified xsi:type="dcterms:W3CDTF">2025-03-31T02:21:05Z</dcterms:modified>
</cp:coreProperties>
</file>